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diagrams/data1.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5.xml" ContentType="application/vnd.openxmlformats-officedocument.presentationml.slide+xml"/>
  <Override PartName="/ppt/slides/slide31.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notesSlides/notesSlide22.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7.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4.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diagrams/drawing1.xml" ContentType="application/vnd.ms-office.drawingml.diagramDrawing+xml"/>
  <Override PartName="/ppt/notesMasters/notesMaster1.xml" ContentType="application/vnd.openxmlformats-officedocument.presentationml.notesMaster+xml"/>
  <Override PartName="/ppt/diagrams/quickStyle1.xml" ContentType="application/vnd.openxmlformats-officedocument.drawingml.diagramStyle+xml"/>
  <Override PartName="/ppt/diagrams/colors1.xml" ContentType="application/vnd.openxmlformats-officedocument.drawingml.diagramColors+xml"/>
  <Override PartName="/ppt/diagrams/layout1.xml" ContentType="application/vnd.openxmlformats-officedocument.drawingml.diagramLayou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33"/>
  </p:notesMasterIdLst>
  <p:handoutMasterIdLst>
    <p:handoutMasterId r:id="rId34"/>
  </p:handoutMasterIdLst>
  <p:sldIdLst>
    <p:sldId id="256" r:id="rId2"/>
    <p:sldId id="436" r:id="rId3"/>
    <p:sldId id="460" r:id="rId4"/>
    <p:sldId id="280" r:id="rId5"/>
    <p:sldId id="626" r:id="rId6"/>
    <p:sldId id="600" r:id="rId7"/>
    <p:sldId id="601" r:id="rId8"/>
    <p:sldId id="627" r:id="rId9"/>
    <p:sldId id="603" r:id="rId10"/>
    <p:sldId id="605" r:id="rId11"/>
    <p:sldId id="606" r:id="rId12"/>
    <p:sldId id="634" r:id="rId13"/>
    <p:sldId id="607" r:id="rId14"/>
    <p:sldId id="608" r:id="rId15"/>
    <p:sldId id="641" r:id="rId16"/>
    <p:sldId id="636" r:id="rId17"/>
    <p:sldId id="631" r:id="rId18"/>
    <p:sldId id="637" r:id="rId19"/>
    <p:sldId id="609" r:id="rId20"/>
    <p:sldId id="611" r:id="rId21"/>
    <p:sldId id="613" r:id="rId22"/>
    <p:sldId id="632" r:id="rId23"/>
    <p:sldId id="618" r:id="rId24"/>
    <p:sldId id="638" r:id="rId25"/>
    <p:sldId id="640" r:id="rId26"/>
    <p:sldId id="275" r:id="rId27"/>
    <p:sldId id="622" r:id="rId28"/>
    <p:sldId id="315" r:id="rId29"/>
    <p:sldId id="264" r:id="rId30"/>
    <p:sldId id="450" r:id="rId31"/>
    <p:sldId id="623" r:id="rId32"/>
  </p:sldIdLst>
  <p:sldSz cx="9906000" cy="6858000" type="A4"/>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5" autoAdjust="0"/>
    <p:restoredTop sz="92705" autoAdjust="0"/>
  </p:normalViewPr>
  <p:slideViewPr>
    <p:cSldViewPr snapToGrid="0">
      <p:cViewPr>
        <p:scale>
          <a:sx n="60" d="100"/>
          <a:sy n="60" d="100"/>
        </p:scale>
        <p:origin x="-1362" y="-174"/>
      </p:cViewPr>
      <p:guideLst>
        <p:guide orient="horz" pos="2160"/>
        <p:guide pos="3120"/>
      </p:guideLst>
    </p:cSldViewPr>
  </p:slideViewPr>
  <p:notesTextViewPr>
    <p:cViewPr>
      <p:scale>
        <a:sx n="125" d="100"/>
        <a:sy n="125" d="100"/>
      </p:scale>
      <p:origin x="0" y="852"/>
    </p:cViewPr>
  </p:notesTextViewPr>
  <p:notesViewPr>
    <p:cSldViewPr snapToGrid="0">
      <p:cViewPr varScale="1">
        <p:scale>
          <a:sx n="66" d="100"/>
          <a:sy n="66" d="100"/>
        </p:scale>
        <p:origin x="-3062"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FECE1C-F1C5-48B6-8CD9-4576506469A6}" type="doc">
      <dgm:prSet loTypeId="urn:microsoft.com/office/officeart/2005/8/layout/hList6" loCatId="list" qsTypeId="urn:microsoft.com/office/officeart/2005/8/quickstyle/3d1" qsCatId="3D" csTypeId="urn:microsoft.com/office/officeart/2005/8/colors/colorful2" csCatId="colorful" phldr="1"/>
      <dgm:spPr/>
      <dgm:t>
        <a:bodyPr/>
        <a:lstStyle/>
        <a:p>
          <a:endParaRPr lang="en-GB"/>
        </a:p>
      </dgm:t>
    </dgm:pt>
    <dgm:pt modelId="{DB0BBF3F-2C0D-4DC2-907B-9A18C7428265}">
      <dgm:prSet phldrT="[Text]"/>
      <dgm:spPr>
        <a:solidFill>
          <a:srgbClr val="00B050"/>
        </a:solidFill>
      </dgm:spPr>
      <dgm:t>
        <a:bodyPr/>
        <a:lstStyle/>
        <a:p>
          <a:r>
            <a:rPr lang="en-GB" dirty="0" smtClean="0">
              <a:solidFill>
                <a:schemeClr val="tx1"/>
              </a:solidFill>
            </a:rPr>
            <a:t>Process Implementation</a:t>
          </a:r>
          <a:endParaRPr lang="en-GB" dirty="0">
            <a:solidFill>
              <a:schemeClr val="tx1"/>
            </a:solidFill>
          </a:endParaRPr>
        </a:p>
      </dgm:t>
    </dgm:pt>
    <dgm:pt modelId="{039EC2E3-26EC-41A6-A1CB-EECBDC9031BD}" type="parTrans" cxnId="{64B25980-3FB8-496B-9D8A-F9068D940A50}">
      <dgm:prSet/>
      <dgm:spPr/>
      <dgm:t>
        <a:bodyPr/>
        <a:lstStyle/>
        <a:p>
          <a:endParaRPr lang="en-GB"/>
        </a:p>
      </dgm:t>
    </dgm:pt>
    <dgm:pt modelId="{B7E8FFAD-1274-4A49-89CC-FF2CD0005693}" type="sibTrans" cxnId="{64B25980-3FB8-496B-9D8A-F9068D940A50}">
      <dgm:prSet/>
      <dgm:spPr/>
      <dgm:t>
        <a:bodyPr/>
        <a:lstStyle/>
        <a:p>
          <a:endParaRPr lang="en-GB"/>
        </a:p>
      </dgm:t>
    </dgm:pt>
    <dgm:pt modelId="{D1029186-CA35-44B9-B96A-0054DC520E1B}">
      <dgm:prSet phldrT="[Text]"/>
      <dgm:spPr>
        <a:solidFill>
          <a:srgbClr val="FF0000"/>
        </a:solidFill>
      </dgm:spPr>
      <dgm:t>
        <a:bodyPr/>
        <a:lstStyle/>
        <a:p>
          <a:r>
            <a:rPr lang="en-GB" dirty="0" smtClean="0">
              <a:solidFill>
                <a:schemeClr val="tx1"/>
              </a:solidFill>
            </a:rPr>
            <a:t>Measurement, Assessment and Improvement</a:t>
          </a:r>
          <a:endParaRPr lang="en-GB" dirty="0">
            <a:solidFill>
              <a:schemeClr val="tx1"/>
            </a:solidFill>
          </a:endParaRPr>
        </a:p>
      </dgm:t>
    </dgm:pt>
    <dgm:pt modelId="{C05E442A-8479-483A-9190-8F194EA54D28}" type="parTrans" cxnId="{1A960142-69F7-4B19-9F25-77FF54E056BB}">
      <dgm:prSet/>
      <dgm:spPr/>
      <dgm:t>
        <a:bodyPr/>
        <a:lstStyle/>
        <a:p>
          <a:endParaRPr lang="en-GB"/>
        </a:p>
      </dgm:t>
    </dgm:pt>
    <dgm:pt modelId="{AECCDB75-20FC-45B1-8A4A-902CE634CA32}" type="sibTrans" cxnId="{1A960142-69F7-4B19-9F25-77FF54E056BB}">
      <dgm:prSet/>
      <dgm:spPr/>
      <dgm:t>
        <a:bodyPr/>
        <a:lstStyle/>
        <a:p>
          <a:endParaRPr lang="en-GB"/>
        </a:p>
      </dgm:t>
    </dgm:pt>
    <dgm:pt modelId="{4804E46D-ED12-473B-8DFE-869CF0EC3509}">
      <dgm:prSet phldrT="[Text]"/>
      <dgm:spPr>
        <a:solidFill>
          <a:schemeClr val="tx2">
            <a:lumMod val="60000"/>
            <a:lumOff val="40000"/>
          </a:schemeClr>
        </a:solidFill>
      </dgm:spPr>
      <dgm:t>
        <a:bodyPr/>
        <a:lstStyle/>
        <a:p>
          <a:r>
            <a:rPr lang="en-GB" dirty="0" smtClean="0">
              <a:solidFill>
                <a:schemeClr val="tx1"/>
              </a:solidFill>
            </a:rPr>
            <a:t>Responsibility of Management</a:t>
          </a:r>
          <a:endParaRPr lang="en-GB" dirty="0">
            <a:solidFill>
              <a:schemeClr val="tx1"/>
            </a:solidFill>
          </a:endParaRPr>
        </a:p>
      </dgm:t>
    </dgm:pt>
    <dgm:pt modelId="{22E07924-535D-4F5C-A872-70636EA08C4A}" type="sibTrans" cxnId="{8105F45A-B71C-4B78-B905-3943CD7F6665}">
      <dgm:prSet/>
      <dgm:spPr/>
      <dgm:t>
        <a:bodyPr/>
        <a:lstStyle/>
        <a:p>
          <a:endParaRPr lang="en-GB"/>
        </a:p>
      </dgm:t>
    </dgm:pt>
    <dgm:pt modelId="{22EDB9E6-786C-42CA-80A5-B8F0B63F019A}" type="parTrans" cxnId="{8105F45A-B71C-4B78-B905-3943CD7F6665}">
      <dgm:prSet/>
      <dgm:spPr/>
      <dgm:t>
        <a:bodyPr/>
        <a:lstStyle/>
        <a:p>
          <a:endParaRPr lang="en-GB"/>
        </a:p>
      </dgm:t>
    </dgm:pt>
    <dgm:pt modelId="{DAC07398-A058-459C-99C4-6C856846F123}">
      <dgm:prSet/>
      <dgm:spPr>
        <a:solidFill>
          <a:schemeClr val="accent3">
            <a:lumMod val="50000"/>
          </a:schemeClr>
        </a:solidFill>
      </dgm:spPr>
      <dgm:t>
        <a:bodyPr/>
        <a:lstStyle/>
        <a:p>
          <a:r>
            <a:rPr lang="en-GB" dirty="0" smtClean="0">
              <a:solidFill>
                <a:schemeClr val="tx1"/>
              </a:solidFill>
            </a:rPr>
            <a:t>Management of Resources</a:t>
          </a:r>
          <a:endParaRPr lang="en-GB" dirty="0">
            <a:solidFill>
              <a:schemeClr val="tx1"/>
            </a:solidFill>
          </a:endParaRPr>
        </a:p>
      </dgm:t>
    </dgm:pt>
    <dgm:pt modelId="{C090B401-B3BF-4BEE-BEFF-4BE408B68F9A}" type="parTrans" cxnId="{A2CD2023-8949-43C6-88C8-E077AFA7ECF4}">
      <dgm:prSet/>
      <dgm:spPr/>
      <dgm:t>
        <a:bodyPr/>
        <a:lstStyle/>
        <a:p>
          <a:endParaRPr lang="en-GB"/>
        </a:p>
      </dgm:t>
    </dgm:pt>
    <dgm:pt modelId="{CEB42360-127A-4FDD-A6C2-0FB5FE2312A8}" type="sibTrans" cxnId="{A2CD2023-8949-43C6-88C8-E077AFA7ECF4}">
      <dgm:prSet/>
      <dgm:spPr/>
      <dgm:t>
        <a:bodyPr/>
        <a:lstStyle/>
        <a:p>
          <a:endParaRPr lang="en-GB"/>
        </a:p>
      </dgm:t>
    </dgm:pt>
    <dgm:pt modelId="{640A9B5B-CA77-461E-9666-6BCD7A79E699}" type="pres">
      <dgm:prSet presAssocID="{89FECE1C-F1C5-48B6-8CD9-4576506469A6}" presName="Name0" presStyleCnt="0">
        <dgm:presLayoutVars>
          <dgm:dir/>
          <dgm:resizeHandles val="exact"/>
        </dgm:presLayoutVars>
      </dgm:prSet>
      <dgm:spPr/>
      <dgm:t>
        <a:bodyPr/>
        <a:lstStyle/>
        <a:p>
          <a:endParaRPr lang="en-GB"/>
        </a:p>
      </dgm:t>
    </dgm:pt>
    <dgm:pt modelId="{E92A5F8C-2C44-4F18-858C-DD81560C2AB4}" type="pres">
      <dgm:prSet presAssocID="{4804E46D-ED12-473B-8DFE-869CF0EC3509}" presName="node" presStyleLbl="node1" presStyleIdx="0" presStyleCnt="4" custScaleY="90182">
        <dgm:presLayoutVars>
          <dgm:bulletEnabled val="1"/>
        </dgm:presLayoutVars>
      </dgm:prSet>
      <dgm:spPr/>
      <dgm:t>
        <a:bodyPr/>
        <a:lstStyle/>
        <a:p>
          <a:endParaRPr lang="en-GB"/>
        </a:p>
      </dgm:t>
    </dgm:pt>
    <dgm:pt modelId="{8625B774-092B-494D-BDC3-97D23D6B608C}" type="pres">
      <dgm:prSet presAssocID="{22E07924-535D-4F5C-A872-70636EA08C4A}" presName="sibTrans" presStyleCnt="0"/>
      <dgm:spPr/>
    </dgm:pt>
    <dgm:pt modelId="{9B7292F1-3263-4744-A4C3-AF971C0F3E98}" type="pres">
      <dgm:prSet presAssocID="{DAC07398-A058-459C-99C4-6C856846F123}" presName="node" presStyleLbl="node1" presStyleIdx="1" presStyleCnt="4" custScaleY="90182" custLinFactNeighborX="-13427" custLinFactNeighborY="1746">
        <dgm:presLayoutVars>
          <dgm:bulletEnabled val="1"/>
        </dgm:presLayoutVars>
      </dgm:prSet>
      <dgm:spPr/>
      <dgm:t>
        <a:bodyPr/>
        <a:lstStyle/>
        <a:p>
          <a:endParaRPr lang="en-GB"/>
        </a:p>
      </dgm:t>
    </dgm:pt>
    <dgm:pt modelId="{31059931-188F-49FD-8720-3817D148EAB8}" type="pres">
      <dgm:prSet presAssocID="{CEB42360-127A-4FDD-A6C2-0FB5FE2312A8}" presName="sibTrans" presStyleCnt="0"/>
      <dgm:spPr/>
    </dgm:pt>
    <dgm:pt modelId="{983EAA69-CBFB-4130-B0AB-6E264FF402B2}" type="pres">
      <dgm:prSet presAssocID="{DB0BBF3F-2C0D-4DC2-907B-9A18C7428265}" presName="node" presStyleLbl="node1" presStyleIdx="2" presStyleCnt="4" custScaleX="113979" custScaleY="87034" custLinFactNeighborX="20818" custLinFactNeighborY="-726">
        <dgm:presLayoutVars>
          <dgm:bulletEnabled val="1"/>
        </dgm:presLayoutVars>
      </dgm:prSet>
      <dgm:spPr/>
      <dgm:t>
        <a:bodyPr/>
        <a:lstStyle/>
        <a:p>
          <a:endParaRPr lang="en-GB"/>
        </a:p>
      </dgm:t>
    </dgm:pt>
    <dgm:pt modelId="{441E72EA-813F-43B2-9629-EB6B25F9B2CB}" type="pres">
      <dgm:prSet presAssocID="{B7E8FFAD-1274-4A49-89CC-FF2CD0005693}" presName="sibTrans" presStyleCnt="0"/>
      <dgm:spPr/>
    </dgm:pt>
    <dgm:pt modelId="{64CD53B2-FBDB-4CFE-A0FF-730BEF6D0931}" type="pres">
      <dgm:prSet presAssocID="{D1029186-CA35-44B9-B96A-0054DC520E1B}" presName="node" presStyleLbl="node1" presStyleIdx="3" presStyleCnt="4" custScaleY="90182">
        <dgm:presLayoutVars>
          <dgm:bulletEnabled val="1"/>
        </dgm:presLayoutVars>
      </dgm:prSet>
      <dgm:spPr/>
      <dgm:t>
        <a:bodyPr/>
        <a:lstStyle/>
        <a:p>
          <a:endParaRPr lang="en-GB"/>
        </a:p>
      </dgm:t>
    </dgm:pt>
  </dgm:ptLst>
  <dgm:cxnLst>
    <dgm:cxn modelId="{D8403607-FAFE-4911-8115-F33137C3576C}" type="presOf" srcId="{D1029186-CA35-44B9-B96A-0054DC520E1B}" destId="{64CD53B2-FBDB-4CFE-A0FF-730BEF6D0931}" srcOrd="0" destOrd="0" presId="urn:microsoft.com/office/officeart/2005/8/layout/hList6"/>
    <dgm:cxn modelId="{A2CD2023-8949-43C6-88C8-E077AFA7ECF4}" srcId="{89FECE1C-F1C5-48B6-8CD9-4576506469A6}" destId="{DAC07398-A058-459C-99C4-6C856846F123}" srcOrd="1" destOrd="0" parTransId="{C090B401-B3BF-4BEE-BEFF-4BE408B68F9A}" sibTransId="{CEB42360-127A-4FDD-A6C2-0FB5FE2312A8}"/>
    <dgm:cxn modelId="{8105F45A-B71C-4B78-B905-3943CD7F6665}" srcId="{89FECE1C-F1C5-48B6-8CD9-4576506469A6}" destId="{4804E46D-ED12-473B-8DFE-869CF0EC3509}" srcOrd="0" destOrd="0" parTransId="{22EDB9E6-786C-42CA-80A5-B8F0B63F019A}" sibTransId="{22E07924-535D-4F5C-A872-70636EA08C4A}"/>
    <dgm:cxn modelId="{4EDC923B-6BE5-45A4-AE7F-02F666BAE0CB}" type="presOf" srcId="{4804E46D-ED12-473B-8DFE-869CF0EC3509}" destId="{E92A5F8C-2C44-4F18-858C-DD81560C2AB4}" srcOrd="0" destOrd="0" presId="urn:microsoft.com/office/officeart/2005/8/layout/hList6"/>
    <dgm:cxn modelId="{1A960142-69F7-4B19-9F25-77FF54E056BB}" srcId="{89FECE1C-F1C5-48B6-8CD9-4576506469A6}" destId="{D1029186-CA35-44B9-B96A-0054DC520E1B}" srcOrd="3" destOrd="0" parTransId="{C05E442A-8479-483A-9190-8F194EA54D28}" sibTransId="{AECCDB75-20FC-45B1-8A4A-902CE634CA32}"/>
    <dgm:cxn modelId="{11ECB78A-4314-423A-B5FD-6B679BE992CD}" type="presOf" srcId="{DB0BBF3F-2C0D-4DC2-907B-9A18C7428265}" destId="{983EAA69-CBFB-4130-B0AB-6E264FF402B2}" srcOrd="0" destOrd="0" presId="urn:microsoft.com/office/officeart/2005/8/layout/hList6"/>
    <dgm:cxn modelId="{64B25980-3FB8-496B-9D8A-F9068D940A50}" srcId="{89FECE1C-F1C5-48B6-8CD9-4576506469A6}" destId="{DB0BBF3F-2C0D-4DC2-907B-9A18C7428265}" srcOrd="2" destOrd="0" parTransId="{039EC2E3-26EC-41A6-A1CB-EECBDC9031BD}" sibTransId="{B7E8FFAD-1274-4A49-89CC-FF2CD0005693}"/>
    <dgm:cxn modelId="{EA8EAF59-B622-406C-8DA9-8FCB7F2E866A}" type="presOf" srcId="{89FECE1C-F1C5-48B6-8CD9-4576506469A6}" destId="{640A9B5B-CA77-461E-9666-6BCD7A79E699}" srcOrd="0" destOrd="0" presId="urn:microsoft.com/office/officeart/2005/8/layout/hList6"/>
    <dgm:cxn modelId="{6523635B-EC9F-4C71-A2ED-AC220490D4B8}" type="presOf" srcId="{DAC07398-A058-459C-99C4-6C856846F123}" destId="{9B7292F1-3263-4744-A4C3-AF971C0F3E98}" srcOrd="0" destOrd="0" presId="urn:microsoft.com/office/officeart/2005/8/layout/hList6"/>
    <dgm:cxn modelId="{DAB8F7DA-7281-496F-A2DB-F064E17E7518}" type="presParOf" srcId="{640A9B5B-CA77-461E-9666-6BCD7A79E699}" destId="{E92A5F8C-2C44-4F18-858C-DD81560C2AB4}" srcOrd="0" destOrd="0" presId="urn:microsoft.com/office/officeart/2005/8/layout/hList6"/>
    <dgm:cxn modelId="{DF7E8387-989A-4772-9876-C0A1A141BF17}" type="presParOf" srcId="{640A9B5B-CA77-461E-9666-6BCD7A79E699}" destId="{8625B774-092B-494D-BDC3-97D23D6B608C}" srcOrd="1" destOrd="0" presId="urn:microsoft.com/office/officeart/2005/8/layout/hList6"/>
    <dgm:cxn modelId="{A398E17F-D3A5-471D-B2D4-AA93A79F82D9}" type="presParOf" srcId="{640A9B5B-CA77-461E-9666-6BCD7A79E699}" destId="{9B7292F1-3263-4744-A4C3-AF971C0F3E98}" srcOrd="2" destOrd="0" presId="urn:microsoft.com/office/officeart/2005/8/layout/hList6"/>
    <dgm:cxn modelId="{923E7A9A-FD6F-41D8-858C-282B4CD883CD}" type="presParOf" srcId="{640A9B5B-CA77-461E-9666-6BCD7A79E699}" destId="{31059931-188F-49FD-8720-3817D148EAB8}" srcOrd="3" destOrd="0" presId="urn:microsoft.com/office/officeart/2005/8/layout/hList6"/>
    <dgm:cxn modelId="{A3BBDC14-BCD3-49B4-BC12-474E5F3204A5}" type="presParOf" srcId="{640A9B5B-CA77-461E-9666-6BCD7A79E699}" destId="{983EAA69-CBFB-4130-B0AB-6E264FF402B2}" srcOrd="4" destOrd="0" presId="urn:microsoft.com/office/officeart/2005/8/layout/hList6"/>
    <dgm:cxn modelId="{AE232EFC-0F77-410E-B29F-FDC9A93199DC}" type="presParOf" srcId="{640A9B5B-CA77-461E-9666-6BCD7A79E699}" destId="{441E72EA-813F-43B2-9629-EB6B25F9B2CB}" srcOrd="5" destOrd="0" presId="urn:microsoft.com/office/officeart/2005/8/layout/hList6"/>
    <dgm:cxn modelId="{77D9B6CD-2033-4711-8E32-791727AEFE1C}" type="presParOf" srcId="{640A9B5B-CA77-461E-9666-6BCD7A79E699}" destId="{64CD53B2-FBDB-4CFE-A0FF-730BEF6D0931}" srcOrd="6" destOrd="0" presId="urn:microsoft.com/office/officeart/2005/8/layout/hList6"/>
  </dgm:cxnLst>
  <dgm:bg>
    <a:solidFill>
      <a:srgbClr val="EAEAEA"/>
    </a:solidFill>
  </dgm:bg>
  <dgm:whole>
    <a:ln w="38100">
      <a:solidFill>
        <a:schemeClr val="tx1"/>
      </a:solidFill>
      <a:prstDash val="sysDash"/>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A5F8C-2C44-4F18-858C-DD81560C2AB4}">
      <dsp:nvSpPr>
        <dsp:cNvPr id="0" name=""/>
        <dsp:cNvSpPr/>
      </dsp:nvSpPr>
      <dsp:spPr>
        <a:xfrm rot="16200000">
          <a:off x="-67092" y="132663"/>
          <a:ext cx="1185804" cy="1049575"/>
        </a:xfrm>
        <a:prstGeom prst="flowChartManualOperation">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0" tIns="0" rIns="70259" bIns="0" numCol="1" spcCol="1270" anchor="ctr" anchorCtr="0">
          <a:noAutofit/>
        </a:bodyPr>
        <a:lstStyle/>
        <a:p>
          <a:pPr lvl="0" algn="ctr" defTabSz="488950">
            <a:lnSpc>
              <a:spcPct val="90000"/>
            </a:lnSpc>
            <a:spcBef>
              <a:spcPct val="0"/>
            </a:spcBef>
            <a:spcAft>
              <a:spcPct val="35000"/>
            </a:spcAft>
          </a:pPr>
          <a:r>
            <a:rPr lang="en-GB" sz="1100" kern="1200" dirty="0" smtClean="0">
              <a:solidFill>
                <a:schemeClr val="tx1"/>
              </a:solidFill>
            </a:rPr>
            <a:t>Responsibility of Management</a:t>
          </a:r>
          <a:endParaRPr lang="en-GB" sz="1100" kern="1200" dirty="0">
            <a:solidFill>
              <a:schemeClr val="tx1"/>
            </a:solidFill>
          </a:endParaRPr>
        </a:p>
      </dsp:txBody>
      <dsp:txXfrm rot="5400000">
        <a:off x="1023" y="301709"/>
        <a:ext cx="1049575" cy="711482"/>
      </dsp:txXfrm>
    </dsp:sp>
    <dsp:sp modelId="{9B7292F1-3263-4744-A4C3-AF971C0F3E98}">
      <dsp:nvSpPr>
        <dsp:cNvPr id="0" name=""/>
        <dsp:cNvSpPr/>
      </dsp:nvSpPr>
      <dsp:spPr>
        <a:xfrm rot="16200000">
          <a:off x="1050631" y="155621"/>
          <a:ext cx="1185804" cy="1049575"/>
        </a:xfrm>
        <a:prstGeom prst="flowChartManualOperation">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0" tIns="0" rIns="70259" bIns="0" numCol="1" spcCol="1270" anchor="ctr" anchorCtr="0">
          <a:noAutofit/>
        </a:bodyPr>
        <a:lstStyle/>
        <a:p>
          <a:pPr lvl="0" algn="ctr" defTabSz="488950">
            <a:lnSpc>
              <a:spcPct val="90000"/>
            </a:lnSpc>
            <a:spcBef>
              <a:spcPct val="0"/>
            </a:spcBef>
            <a:spcAft>
              <a:spcPct val="35000"/>
            </a:spcAft>
          </a:pPr>
          <a:r>
            <a:rPr lang="en-GB" sz="1100" kern="1200" dirty="0" smtClean="0">
              <a:solidFill>
                <a:schemeClr val="tx1"/>
              </a:solidFill>
            </a:rPr>
            <a:t>Management of Resources</a:t>
          </a:r>
          <a:endParaRPr lang="en-GB" sz="1100" kern="1200" dirty="0">
            <a:solidFill>
              <a:schemeClr val="tx1"/>
            </a:solidFill>
          </a:endParaRPr>
        </a:p>
      </dsp:txBody>
      <dsp:txXfrm rot="5400000">
        <a:off x="1118746" y="324667"/>
        <a:ext cx="1049575" cy="711482"/>
      </dsp:txXfrm>
    </dsp:sp>
    <dsp:sp modelId="{983EAA69-CBFB-4130-B0AB-6E264FF402B2}">
      <dsp:nvSpPr>
        <dsp:cNvPr id="0" name=""/>
        <dsp:cNvSpPr/>
      </dsp:nvSpPr>
      <dsp:spPr>
        <a:xfrm rot="16200000">
          <a:off x="2299938" y="49757"/>
          <a:ext cx="1144411" cy="1196295"/>
        </a:xfrm>
        <a:prstGeom prst="flowChartManualOperation">
          <a:avLst/>
        </a:prstGeom>
        <a:solidFill>
          <a:srgbClr val="00B05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0" tIns="0" rIns="70259" bIns="0" numCol="1" spcCol="1270" anchor="ctr" anchorCtr="0">
          <a:noAutofit/>
        </a:bodyPr>
        <a:lstStyle/>
        <a:p>
          <a:pPr lvl="0" algn="ctr" defTabSz="488950">
            <a:lnSpc>
              <a:spcPct val="90000"/>
            </a:lnSpc>
            <a:spcBef>
              <a:spcPct val="0"/>
            </a:spcBef>
            <a:spcAft>
              <a:spcPct val="35000"/>
            </a:spcAft>
          </a:pPr>
          <a:r>
            <a:rPr lang="en-GB" sz="1100" kern="1200" dirty="0" smtClean="0">
              <a:solidFill>
                <a:schemeClr val="tx1"/>
              </a:solidFill>
            </a:rPr>
            <a:t>Process Implementation</a:t>
          </a:r>
          <a:endParaRPr lang="en-GB" sz="1100" kern="1200" dirty="0">
            <a:solidFill>
              <a:schemeClr val="tx1"/>
            </a:solidFill>
          </a:endParaRPr>
        </a:p>
      </dsp:txBody>
      <dsp:txXfrm rot="5400000">
        <a:off x="2273996" y="304581"/>
        <a:ext cx="1196295" cy="686647"/>
      </dsp:txXfrm>
    </dsp:sp>
    <dsp:sp modelId="{64CD53B2-FBDB-4CFE-A0FF-730BEF6D0931}">
      <dsp:nvSpPr>
        <dsp:cNvPr id="0" name=""/>
        <dsp:cNvSpPr/>
      </dsp:nvSpPr>
      <dsp:spPr>
        <a:xfrm rot="16200000">
          <a:off x="3464507" y="132663"/>
          <a:ext cx="1185804" cy="1049575"/>
        </a:xfrm>
        <a:prstGeom prst="flowChartManualOperation">
          <a:avLst/>
        </a:prstGeom>
        <a:solidFill>
          <a:srgbClr val="FF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0" tIns="0" rIns="70259" bIns="0" numCol="1" spcCol="1270" anchor="ctr" anchorCtr="0">
          <a:noAutofit/>
        </a:bodyPr>
        <a:lstStyle/>
        <a:p>
          <a:pPr lvl="0" algn="ctr" defTabSz="488950">
            <a:lnSpc>
              <a:spcPct val="90000"/>
            </a:lnSpc>
            <a:spcBef>
              <a:spcPct val="0"/>
            </a:spcBef>
            <a:spcAft>
              <a:spcPct val="35000"/>
            </a:spcAft>
          </a:pPr>
          <a:r>
            <a:rPr lang="en-GB" sz="1100" kern="1200" dirty="0" smtClean="0">
              <a:solidFill>
                <a:schemeClr val="tx1"/>
              </a:solidFill>
            </a:rPr>
            <a:t>Measurement, Assessment and Improvement</a:t>
          </a:r>
          <a:endParaRPr lang="en-GB" sz="1100" kern="1200" dirty="0">
            <a:solidFill>
              <a:schemeClr val="tx1"/>
            </a:solidFill>
          </a:endParaRPr>
        </a:p>
      </dsp:txBody>
      <dsp:txXfrm rot="5400000">
        <a:off x="3532622" y="301709"/>
        <a:ext cx="1049575" cy="71148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7DA5963B-CE0C-4E85-94CB-F0586A0A5FE8}" type="datetimeFigureOut">
              <a:rPr lang="en-GB" smtClean="0"/>
              <a:pPr/>
              <a:t>27/03/2018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BED6023-9B31-4BB5-9B5B-D1790D4191A2}" type="slidenum">
              <a:rPr lang="en-GB" smtClean="0"/>
              <a:pPr/>
              <a:t>‹#›</a:t>
            </a:fld>
            <a:endParaRPr lang="en-GB"/>
          </a:p>
        </p:txBody>
      </p:sp>
    </p:spTree>
    <p:extLst>
      <p:ext uri="{BB962C8B-B14F-4D97-AF65-F5344CB8AC3E}">
        <p14:creationId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137" cy="512222"/>
          </a:xfrm>
          <a:prstGeom prst="rect">
            <a:avLst/>
          </a:prstGeom>
        </p:spPr>
        <p:txBody>
          <a:bodyPr vert="horz" lIns="94736" tIns="47368" rIns="94736" bIns="47368" rtlCol="0"/>
          <a:lstStyle>
            <a:lvl1pPr algn="l">
              <a:defRPr sz="1200"/>
            </a:lvl1pPr>
          </a:lstStyle>
          <a:p>
            <a:endParaRPr lang="en-GB"/>
          </a:p>
        </p:txBody>
      </p:sp>
      <p:sp>
        <p:nvSpPr>
          <p:cNvPr id="3" name="Date Placeholder 2"/>
          <p:cNvSpPr>
            <a:spLocks noGrp="1"/>
          </p:cNvSpPr>
          <p:nvPr>
            <p:ph type="dt" idx="1"/>
          </p:nvPr>
        </p:nvSpPr>
        <p:spPr>
          <a:xfrm>
            <a:off x="4020507" y="0"/>
            <a:ext cx="3077137" cy="512222"/>
          </a:xfrm>
          <a:prstGeom prst="rect">
            <a:avLst/>
          </a:prstGeom>
        </p:spPr>
        <p:txBody>
          <a:bodyPr vert="horz" lIns="94736" tIns="47368" rIns="94736" bIns="47368" rtlCol="0"/>
          <a:lstStyle>
            <a:lvl1pPr algn="r">
              <a:defRPr sz="1200"/>
            </a:lvl1pPr>
          </a:lstStyle>
          <a:p>
            <a:fld id="{5E945880-6D3B-45FB-851F-AFC0D1D23A0C}" type="datetimeFigureOut">
              <a:rPr lang="en-GB" smtClean="0"/>
              <a:pPr/>
              <a:t>27/03/2018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endParaRPr lang="en-GB"/>
          </a:p>
        </p:txBody>
      </p:sp>
      <p:sp>
        <p:nvSpPr>
          <p:cNvPr id="5" name="Notes Placeholder 4"/>
          <p:cNvSpPr>
            <a:spLocks noGrp="1"/>
          </p:cNvSpPr>
          <p:nvPr>
            <p:ph type="body" sz="quarter" idx="3"/>
          </p:nvPr>
        </p:nvSpPr>
        <p:spPr>
          <a:xfrm>
            <a:off x="709602" y="4862017"/>
            <a:ext cx="5680103" cy="4605085"/>
          </a:xfrm>
          <a:prstGeom prst="rect">
            <a:avLst/>
          </a:prstGeom>
        </p:spPr>
        <p:txBody>
          <a:bodyPr vert="horz" lIns="94736" tIns="47368" rIns="94736" bIns="473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0755"/>
            <a:ext cx="3077137" cy="512222"/>
          </a:xfrm>
          <a:prstGeom prst="rect">
            <a:avLst/>
          </a:prstGeom>
        </p:spPr>
        <p:txBody>
          <a:bodyPr vert="horz" lIns="94736" tIns="47368" rIns="94736" bIns="47368" rtlCol="0" anchor="b"/>
          <a:lstStyle>
            <a:lvl1pPr algn="l">
              <a:defRPr sz="1200"/>
            </a:lvl1pPr>
          </a:lstStyle>
          <a:p>
            <a:endParaRPr lang="en-GB"/>
          </a:p>
        </p:txBody>
      </p:sp>
      <p:sp>
        <p:nvSpPr>
          <p:cNvPr id="7" name="Slide Number Placeholder 6"/>
          <p:cNvSpPr>
            <a:spLocks noGrp="1"/>
          </p:cNvSpPr>
          <p:nvPr>
            <p:ph type="sldNum" sz="quarter" idx="5"/>
          </p:nvPr>
        </p:nvSpPr>
        <p:spPr>
          <a:xfrm>
            <a:off x="4020507" y="9720755"/>
            <a:ext cx="3077137" cy="512222"/>
          </a:xfrm>
          <a:prstGeom prst="rect">
            <a:avLst/>
          </a:prstGeom>
        </p:spPr>
        <p:txBody>
          <a:bodyPr vert="horz" lIns="94736" tIns="47368" rIns="94736" bIns="47368" rtlCol="0" anchor="b"/>
          <a:lstStyle>
            <a:lvl1pPr algn="r">
              <a:defRPr sz="1200"/>
            </a:lvl1pPr>
          </a:lstStyle>
          <a:p>
            <a:fld id="{5750A1E1-C8D9-4447-9192-37BA973CD27A}" type="slidenum">
              <a:rPr lang="en-GB" smtClean="0"/>
              <a:pPr/>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a:t>
            </a:fld>
            <a:endParaRPr lang="sl-SI" dirty="0"/>
          </a:p>
        </p:txBody>
      </p:sp>
    </p:spTree>
    <p:extLst>
      <p:ext uri="{BB962C8B-B14F-4D97-AF65-F5344CB8AC3E}">
        <p14:creationId xmlns:p14="http://schemas.microsoft.com/office/powerpoint/2010/main" val="2685399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smtClean="0"/>
              <a:t>Requirement 14 and the related supporting requirements 6,9, 6.10</a:t>
            </a:r>
            <a:r>
              <a:rPr lang="en-GB" baseline="0" dirty="0" smtClean="0"/>
              <a:t> and 6.11 requires the measurement and continuous improvement of the </a:t>
            </a:r>
            <a:r>
              <a:rPr lang="en-GB" baseline="0" dirty="0" err="1" smtClean="0"/>
              <a:t>safetu</a:t>
            </a:r>
            <a:r>
              <a:rPr lang="en-GB" baseline="0" dirty="0" smtClean="0"/>
              <a:t> culture.</a:t>
            </a:r>
            <a:endParaRPr lang="en-GB" dirty="0"/>
          </a:p>
        </p:txBody>
      </p:sp>
      <p:sp>
        <p:nvSpPr>
          <p:cNvPr id="4" name="Tijdelijke aanduiding voor dianummer 3"/>
          <p:cNvSpPr>
            <a:spLocks noGrp="1"/>
          </p:cNvSpPr>
          <p:nvPr>
            <p:ph type="sldNum" sz="quarter" idx="10"/>
          </p:nvPr>
        </p:nvSpPr>
        <p:spPr/>
        <p:txBody>
          <a:bodyPr/>
          <a:lstStyle/>
          <a:p>
            <a:fld id="{5750A1E1-C8D9-4447-9192-37BA973CD27A}" type="slidenum">
              <a:rPr lang="en-GB" smtClean="0"/>
              <a:pPr/>
              <a:t>14</a:t>
            </a:fld>
            <a:endParaRPr lang="en-GB"/>
          </a:p>
        </p:txBody>
      </p:sp>
    </p:spTree>
    <p:extLst>
      <p:ext uri="{BB962C8B-B14F-4D97-AF65-F5344CB8AC3E}">
        <p14:creationId xmlns:p14="http://schemas.microsoft.com/office/powerpoint/2010/main" val="3750364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smtClean="0"/>
              <a:t>SSG provides detailed overview</a:t>
            </a:r>
            <a:r>
              <a:rPr lang="en-GB" baseline="0" dirty="0" smtClean="0"/>
              <a:t> of the actions to be performed by an organization (including the government and the regulatory body) which safety requirements/guidance are to be implemented in which phase of building the nuclear infrastructure. And the presented actions discusses the safety culture aspects </a:t>
            </a:r>
            <a:endParaRPr lang="en-GB" dirty="0"/>
          </a:p>
        </p:txBody>
      </p:sp>
      <p:sp>
        <p:nvSpPr>
          <p:cNvPr id="4" name="Tijdelijke aanduiding voor dianummer 3"/>
          <p:cNvSpPr>
            <a:spLocks noGrp="1"/>
          </p:cNvSpPr>
          <p:nvPr>
            <p:ph type="sldNum" sz="quarter" idx="10"/>
          </p:nvPr>
        </p:nvSpPr>
        <p:spPr/>
        <p:txBody>
          <a:bodyPr/>
          <a:lstStyle/>
          <a:p>
            <a:fld id="{5750A1E1-C8D9-4447-9192-37BA973CD27A}" type="slidenum">
              <a:rPr lang="en-GB" smtClean="0"/>
              <a:pPr/>
              <a:t>15</a:t>
            </a:fld>
            <a:endParaRPr lang="en-GB"/>
          </a:p>
        </p:txBody>
      </p:sp>
    </p:spTree>
    <p:extLst>
      <p:ext uri="{BB962C8B-B14F-4D97-AF65-F5344CB8AC3E}">
        <p14:creationId xmlns:p14="http://schemas.microsoft.com/office/powerpoint/2010/main" val="295485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532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624248-FDA8-4FB5-9A56-16D27CD300A6}" type="slidenum">
              <a:rPr lang="en-GB" smtClean="0"/>
              <a:pPr fontAlgn="base">
                <a:spcBef>
                  <a:spcPct val="0"/>
                </a:spcBef>
                <a:spcAft>
                  <a:spcPct val="0"/>
                </a:spcAft>
                <a:defRPr/>
              </a:pPr>
              <a:t>16</a:t>
            </a:fld>
            <a:endParaRPr lang="en-GB" smtClean="0"/>
          </a:p>
        </p:txBody>
      </p:sp>
    </p:spTree>
    <p:extLst>
      <p:ext uri="{BB962C8B-B14F-4D97-AF65-F5344CB8AC3E}">
        <p14:creationId xmlns:p14="http://schemas.microsoft.com/office/powerpoint/2010/main" val="1303822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17</a:t>
            </a:fld>
            <a:endParaRPr lang="en-GB"/>
          </a:p>
        </p:txBody>
      </p:sp>
    </p:spTree>
    <p:extLst>
      <p:ext uri="{BB962C8B-B14F-4D97-AF65-F5344CB8AC3E}">
        <p14:creationId xmlns:p14="http://schemas.microsoft.com/office/powerpoint/2010/main" val="2310226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63550" marR="0" lvl="0" indent="-46355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
                <a:ea typeface="+mn-ea"/>
                <a:cs typeface="+mn-cs"/>
              </a:rPr>
              <a:t>GSR Part 2 scope has been extended to cover the ‘</a:t>
            </a:r>
            <a:r>
              <a:rPr kumimoji="0" lang="en-US" sz="1200" b="0" i="1" u="none" strike="noStrike" kern="1200" cap="none" spc="0" normalizeH="0" baseline="0" noProof="0" dirty="0" smtClean="0">
                <a:ln>
                  <a:noFill/>
                </a:ln>
                <a:solidFill>
                  <a:srgbClr val="000000"/>
                </a:solidFill>
                <a:effectLst/>
                <a:uLnTx/>
                <a:uFillTx/>
                <a:latin typeface="Arial "/>
                <a:ea typeface="+mn-ea"/>
                <a:cs typeface="+mn-cs"/>
              </a:rPr>
              <a:t>three pillars</a:t>
            </a:r>
            <a:r>
              <a:rPr kumimoji="0" lang="en-US" sz="1200" b="0" i="0" u="none" strike="noStrike" kern="1200" cap="none" spc="0" normalizeH="0" baseline="0" noProof="0" dirty="0" smtClean="0">
                <a:ln>
                  <a:noFill/>
                </a:ln>
                <a:solidFill>
                  <a:srgbClr val="000000"/>
                </a:solidFill>
                <a:effectLst/>
                <a:uLnTx/>
                <a:uFillTx/>
                <a:latin typeface="Arial "/>
                <a:ea typeface="+mn-ea"/>
                <a:cs typeface="+mn-cs"/>
              </a:rPr>
              <a:t>’ of Management for Safety: Leadership for Safety; Safety Culture; Effective Management System</a:t>
            </a:r>
          </a:p>
          <a:p>
            <a:pPr marL="463550" marR="0" lvl="0" indent="-46355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rgbClr val="000000"/>
              </a:solidFill>
              <a:effectLst/>
              <a:uLnTx/>
              <a:uFillTx/>
              <a:latin typeface="Arial "/>
              <a:ea typeface="+mn-ea"/>
              <a:cs typeface="+mn-cs"/>
            </a:endParaRPr>
          </a:p>
          <a:p>
            <a:pPr fontAlgn="base"/>
            <a:r>
              <a:rPr lang="en-US" sz="1200" b="0" i="0" kern="1200" dirty="0" smtClean="0">
                <a:solidFill>
                  <a:schemeClr val="tx1"/>
                </a:solidFill>
                <a:effectLst/>
                <a:latin typeface="+mn-lt"/>
                <a:ea typeface="+mn-ea"/>
                <a:cs typeface="+mn-cs"/>
              </a:rPr>
              <a:t>The five general principles used in the Culture of Safety model are:</a:t>
            </a:r>
          </a:p>
          <a:p>
            <a:pPr marL="228600" indent="-228600" fontAlgn="base">
              <a:buAutoNum type="arabicPeriod"/>
            </a:pPr>
            <a:r>
              <a:rPr lang="en-US" sz="1200" b="0" i="0" kern="1200" dirty="0" smtClean="0">
                <a:solidFill>
                  <a:schemeClr val="tx1"/>
                </a:solidFill>
                <a:effectLst/>
                <a:latin typeface="+mn-lt"/>
                <a:ea typeface="+mn-ea"/>
                <a:cs typeface="+mn-cs"/>
              </a:rPr>
              <a:t>Informed culture: Informed culture allows an organization to collect and analyze data to stay informed. It creates a system that will be able to circulate information on incidents and near misses while being proactive on safety checks </a:t>
            </a:r>
          </a:p>
          <a:p>
            <a:pPr marL="228600" indent="-228600" fontAlgn="base">
              <a:buAutoNum type="arabicPeriod"/>
            </a:pPr>
            <a:r>
              <a:rPr lang="en-US" sz="1200" b="0" i="0" kern="1200" dirty="0" smtClean="0">
                <a:solidFill>
                  <a:schemeClr val="tx1"/>
                </a:solidFill>
                <a:effectLst/>
                <a:latin typeface="+mn-lt"/>
                <a:ea typeface="+mn-ea"/>
                <a:cs typeface="+mn-cs"/>
              </a:rPr>
              <a:t>reporting culture: Reporting culture encourages employees to be open to report safety problems with the assurance that information will be addressed. Employees will maintain confidentiality and will not be penalized for reporting. </a:t>
            </a:r>
          </a:p>
          <a:p>
            <a:pPr marL="228600" indent="-228600" fontAlgn="base">
              <a:buAutoNum type="arabicPeriod"/>
            </a:pPr>
            <a:r>
              <a:rPr lang="en-US" sz="1200" b="0" i="0" kern="1200" dirty="0" smtClean="0">
                <a:solidFill>
                  <a:schemeClr val="tx1"/>
                </a:solidFill>
                <a:effectLst/>
                <a:latin typeface="+mn-lt"/>
                <a:ea typeface="+mn-ea"/>
                <a:cs typeface="+mn-cs"/>
              </a:rPr>
              <a:t>just culture: Just culture means employees understand they will be treated fairly and unintentional errors or acts that are unsafe will not be punished.</a:t>
            </a:r>
          </a:p>
          <a:p>
            <a:pPr marL="228600" indent="-228600" fontAlgn="base">
              <a:buAutoNum type="arabicPeriod"/>
            </a:pPr>
            <a:r>
              <a:rPr lang="en-US" sz="1200" b="0" i="0" kern="1200" dirty="0" smtClean="0">
                <a:solidFill>
                  <a:schemeClr val="tx1"/>
                </a:solidFill>
                <a:effectLst/>
                <a:latin typeface="+mn-lt"/>
                <a:ea typeface="+mn-ea"/>
                <a:cs typeface="+mn-cs"/>
              </a:rPr>
              <a:t>learning culture: Learning culture is when organizations learn from their mistakes and makes changes as necessary. and </a:t>
            </a:r>
          </a:p>
          <a:p>
            <a:pPr marL="228600" indent="-228600" fontAlgn="base">
              <a:buAutoNum type="arabicPeriod"/>
            </a:pPr>
            <a:r>
              <a:rPr lang="en-US" sz="1200" b="0" i="0" kern="1200" dirty="0" smtClean="0">
                <a:solidFill>
                  <a:schemeClr val="tx1"/>
                </a:solidFill>
                <a:effectLst/>
                <a:latin typeface="+mn-lt"/>
                <a:ea typeface="+mn-ea"/>
                <a:cs typeface="+mn-cs"/>
              </a:rPr>
              <a:t>flexible culture:</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Flexible culture is when an organization is able to make changes to their operations after an incident or near miss.</a:t>
            </a:r>
          </a:p>
          <a:p>
            <a:r>
              <a:rPr lang="en-US" dirty="0" smtClean="0"/>
              <a:t/>
            </a:r>
            <a:br>
              <a:rPr lang="en-US" dirty="0" smtClean="0"/>
            </a:br>
            <a:endParaRPr kumimoji="0" lang="en-US" sz="1200" b="0" i="0" u="none" strike="noStrike" kern="1200" cap="none" spc="0" normalizeH="0" baseline="0" noProof="0" dirty="0" smtClean="0">
              <a:ln>
                <a:noFill/>
              </a:ln>
              <a:solidFill>
                <a:srgbClr val="000000"/>
              </a:solidFill>
              <a:effectLst/>
              <a:uLnTx/>
              <a:uFillTx/>
              <a:latin typeface="Arial "/>
              <a:ea typeface="+mn-ea"/>
              <a:cs typeface="+mn-cs"/>
            </a:endParaRPr>
          </a:p>
        </p:txBody>
      </p:sp>
      <p:sp>
        <p:nvSpPr>
          <p:cNvPr id="4" name="Slide Number Placeholder 3"/>
          <p:cNvSpPr>
            <a:spLocks noGrp="1"/>
          </p:cNvSpPr>
          <p:nvPr>
            <p:ph type="sldNum" sz="quarter" idx="10"/>
          </p:nvPr>
        </p:nvSpPr>
        <p:spPr/>
        <p:txBody>
          <a:bodyPr/>
          <a:lstStyle/>
          <a:p>
            <a:fld id="{5750A1E1-C8D9-4447-9192-37BA973CD27A}" type="slidenum">
              <a:rPr lang="en-GB" smtClean="0"/>
              <a:pPr/>
              <a:t>18</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B8F0B4F9-05F7-D54E-B2DB-419BEAA8ABAD}" type="slidenum">
              <a:rPr lang="en-GB"/>
              <a:pPr/>
              <a:t>19</a:t>
            </a:fld>
            <a:endParaRPr lang="en-GB"/>
          </a:p>
        </p:txBody>
      </p:sp>
      <p:sp>
        <p:nvSpPr>
          <p:cNvPr id="26627" name="Rectangle 7"/>
          <p:cNvSpPr txBox="1">
            <a:spLocks noGrp="1" noChangeArrowheads="1"/>
          </p:cNvSpPr>
          <p:nvPr/>
        </p:nvSpPr>
        <p:spPr bwMode="auto">
          <a:xfrm>
            <a:off x="4020506" y="9720755"/>
            <a:ext cx="3077137" cy="512222"/>
          </a:xfrm>
          <a:prstGeom prst="rect">
            <a:avLst/>
          </a:prstGeom>
          <a:noFill/>
          <a:ln w="9525">
            <a:noFill/>
            <a:miter lim="800000"/>
            <a:headEnd/>
            <a:tailEnd/>
          </a:ln>
        </p:spPr>
        <p:txBody>
          <a:bodyPr lIns="94759" tIns="47380" rIns="94759" bIns="47380" anchor="b">
            <a:prstTxWarp prst="textNoShape">
              <a:avLst/>
            </a:prstTxWarp>
          </a:bodyPr>
          <a:lstStyle/>
          <a:p>
            <a:pPr algn="r"/>
            <a:fld id="{DA87E7AB-85E7-D843-9AE7-DD64D31B60F0}" type="slidenum">
              <a:rPr lang="en-GB" sz="1200">
                <a:ea typeface="ＭＳ Ｐゴシック" charset="-128"/>
                <a:cs typeface="ＭＳ Ｐゴシック" charset="-128"/>
              </a:rPr>
              <a:pPr algn="r"/>
              <a:t>19</a:t>
            </a:fld>
            <a:endParaRPr lang="en-GB" sz="1200" dirty="0">
              <a:ea typeface="ＭＳ Ｐゴシック" charset="-128"/>
              <a:cs typeface="ＭＳ Ｐゴシック" charset="-128"/>
            </a:endParaRPr>
          </a:p>
        </p:txBody>
      </p:sp>
      <p:sp>
        <p:nvSpPr>
          <p:cNvPr id="26628" name="Rectangle 2"/>
          <p:cNvSpPr>
            <a:spLocks noGrp="1" noRot="1" noChangeAspect="1" noChangeArrowheads="1" noTextEdit="1"/>
          </p:cNvSpPr>
          <p:nvPr>
            <p:ph type="sldImg"/>
          </p:nvPr>
        </p:nvSpPr>
        <p:spPr>
          <a:xfrm>
            <a:off x="777875" y="766763"/>
            <a:ext cx="5543550" cy="3838575"/>
          </a:xfrm>
          <a:ln/>
        </p:spPr>
      </p:sp>
      <p:sp>
        <p:nvSpPr>
          <p:cNvPr id="26629" name="Rectangle 3"/>
          <p:cNvSpPr>
            <a:spLocks noGrp="1" noChangeArrowheads="1"/>
          </p:cNvSpPr>
          <p:nvPr>
            <p:ph type="body" idx="1"/>
          </p:nvPr>
        </p:nvSpPr>
        <p:spPr>
          <a:noFill/>
          <a:ln/>
        </p:spPr>
        <p:txBody>
          <a:bodyPr/>
          <a:lstStyle/>
          <a:p>
            <a:pPr eaLnBrk="1" hangingPunct="1"/>
            <a:r>
              <a:rPr lang="en-US" dirty="0" smtClean="0"/>
              <a:t>The IAEA defined</a:t>
            </a:r>
            <a:r>
              <a:rPr lang="en-US" baseline="0" dirty="0" smtClean="0"/>
              <a:t> 5 safety culture characteristics and guidance on these characteristics and the implementation can be found in the presented safety guides.</a:t>
            </a:r>
          </a:p>
          <a:p>
            <a:pPr eaLnBrk="1" hangingPunct="1"/>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[From GS-G-3.5 |</a:t>
            </a:r>
            <a:r>
              <a:rPr lang="en-GB" sz="1200" kern="1200" dirty="0" err="1" smtClean="0">
                <a:solidFill>
                  <a:schemeClr val="tx1"/>
                </a:solidFill>
                <a:effectLst/>
                <a:latin typeface="+mn-lt"/>
                <a:ea typeface="+mn-ea"/>
                <a:cs typeface="+mn-cs"/>
              </a:rPr>
              <a:t>para</a:t>
            </a:r>
            <a:r>
              <a:rPr lang="en-GB" sz="1200" kern="1200" dirty="0" smtClean="0">
                <a:solidFill>
                  <a:schemeClr val="tx1"/>
                </a:solidFill>
                <a:effectLst/>
                <a:latin typeface="+mn-lt"/>
                <a:ea typeface="+mn-ea"/>
                <a:cs typeface="+mn-cs"/>
              </a:rPr>
              <a:t> 2.14; TECDOC-1329; TECDOC-1707 |2.1.3] Broad agreement on five key characteristics of safety culture has gradually emerged and provide a framework for developing a common understanding of the safety culture concept. The five characteristics are broken down into attributes that further describe important cultural aspects and provide a more detailed framework.</a:t>
            </a:r>
            <a:endParaRPr lang="en-US" sz="1200" kern="1200" dirty="0" smtClean="0">
              <a:solidFill>
                <a:schemeClr val="tx1"/>
              </a:solidFill>
              <a:effectLst/>
              <a:latin typeface="+mn-lt"/>
              <a:ea typeface="+mn-ea"/>
              <a:cs typeface="+mn-cs"/>
            </a:endParaRPr>
          </a:p>
          <a:p>
            <a:pPr eaLnBrk="1" hangingPunct="1"/>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33AFC6F-D99F-472F-BD4D-F19EE1072594}" type="slidenum">
              <a:rPr lang="en-GB" smtClean="0">
                <a:latin typeface="Times New Roman" pitchFamily="18" charset="0"/>
                <a:ea typeface="ＭＳ Ｐゴシック" pitchFamily="34" charset="-128"/>
              </a:rPr>
              <a:pPr fontAlgn="base">
                <a:spcBef>
                  <a:spcPct val="0"/>
                </a:spcBef>
                <a:spcAft>
                  <a:spcPct val="0"/>
                </a:spcAft>
                <a:defRPr/>
              </a:pPr>
              <a:t>20</a:t>
            </a:fld>
            <a:endParaRPr lang="en-GB" dirty="0" smtClean="0">
              <a:latin typeface="Times New Roman" pitchFamily="18" charset="0"/>
              <a:ea typeface="ＭＳ Ｐゴシック" pitchFamily="34" charset="-128"/>
            </a:endParaRPr>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indent="0" eaLnBrk="1" hangingPunct="1">
              <a:spcBef>
                <a:spcPts val="600"/>
              </a:spcBef>
              <a:buNone/>
            </a:pPr>
            <a:r>
              <a:rPr lang="en-US" altLang="ja-JP" sz="2000" b="1" dirty="0" smtClean="0">
                <a:latin typeface="+mn-lt"/>
                <a:ea typeface="ＭＳ Ｐゴシック" pitchFamily="34" charset="-128"/>
              </a:rPr>
              <a:t>1. Safety is a clearly recognized value: attribute</a:t>
            </a:r>
          </a:p>
          <a:p>
            <a:pPr marL="346075" lvl="1" indent="-234950" eaLnBrk="1" hangingPunct="1">
              <a:spcBef>
                <a:spcPts val="0"/>
              </a:spcBef>
              <a:buFont typeface="Calibri" pitchFamily="34" charset="0"/>
              <a:buChar char="─"/>
            </a:pPr>
            <a:r>
              <a:rPr lang="en-US" altLang="ja-JP" sz="1800" dirty="0" smtClean="0">
                <a:latin typeface="+mn-lt"/>
                <a:ea typeface="ＭＳ Ｐゴシック" pitchFamily="34" charset="-128"/>
              </a:rPr>
              <a:t>High priority to safety is shown in documentation, communications and decision- making</a:t>
            </a:r>
          </a:p>
          <a:p>
            <a:pPr marL="346075" lvl="1" indent="-234950" eaLnBrk="1" hangingPunct="1">
              <a:spcBef>
                <a:spcPts val="0"/>
              </a:spcBef>
              <a:buFont typeface="Calibri" pitchFamily="34" charset="0"/>
              <a:buChar char="─"/>
            </a:pPr>
            <a:r>
              <a:rPr lang="en-US" altLang="ja-JP" sz="1800" dirty="0" smtClean="0">
                <a:latin typeface="+mn-lt"/>
                <a:ea typeface="ＭＳ Ｐゴシック" pitchFamily="34" charset="-128"/>
              </a:rPr>
              <a:t>Safety is given a primary consideration in the allocation of resources</a:t>
            </a:r>
          </a:p>
          <a:p>
            <a:pPr marL="346075" lvl="1" indent="-234950" eaLnBrk="1" hangingPunct="1">
              <a:spcBef>
                <a:spcPts val="0"/>
              </a:spcBef>
              <a:buFont typeface="Calibri" pitchFamily="34" charset="0"/>
              <a:buChar char="─"/>
            </a:pPr>
            <a:r>
              <a:rPr lang="en-US" altLang="ja-JP" sz="1800" dirty="0" smtClean="0">
                <a:latin typeface="+mn-lt"/>
                <a:ea typeface="ＭＳ Ｐゴシック" pitchFamily="34" charset="-128"/>
              </a:rPr>
              <a:t>The strategic business importance of safety is reflected in business plan</a:t>
            </a:r>
          </a:p>
          <a:p>
            <a:pPr marL="346075" lvl="1" indent="-234950">
              <a:spcBef>
                <a:spcPts val="0"/>
              </a:spcBef>
              <a:buFont typeface="Calibri" pitchFamily="34" charset="0"/>
              <a:buChar char="─"/>
            </a:pPr>
            <a:r>
              <a:rPr lang="en-US" altLang="ja-JP" sz="1800" dirty="0" smtClean="0">
                <a:latin typeface="+mn-lt"/>
                <a:ea typeface="ＭＳ Ｐゴシック" pitchFamily="34" charset="-128"/>
              </a:rPr>
              <a:t>Individuals are convinced that safety and production go ‘hand in hand’</a:t>
            </a:r>
          </a:p>
          <a:p>
            <a:pPr marL="346075" lvl="1" indent="-234950">
              <a:spcBef>
                <a:spcPts val="0"/>
              </a:spcBef>
              <a:buFont typeface="Calibri" pitchFamily="34" charset="0"/>
              <a:buChar char="─"/>
            </a:pPr>
            <a:r>
              <a:rPr lang="en-US" altLang="ja-JP" sz="1800" dirty="0" smtClean="0">
                <a:latin typeface="+mn-lt"/>
                <a:ea typeface="ＭＳ Ｐゴシック" pitchFamily="34" charset="-128"/>
              </a:rPr>
              <a:t>A proactive and long-term approach to safety issues is shown in decision-making </a:t>
            </a:r>
          </a:p>
          <a:p>
            <a:pPr marL="346075" lvl="1" indent="-234950">
              <a:spcBef>
                <a:spcPts val="0"/>
              </a:spcBef>
              <a:buFont typeface="Calibri" pitchFamily="34" charset="0"/>
              <a:buChar char="─"/>
            </a:pPr>
            <a:r>
              <a:rPr lang="en-US" altLang="ja-JP" sz="1800" dirty="0" smtClean="0">
                <a:latin typeface="+mn-lt"/>
                <a:ea typeface="ＭＳ Ｐゴシック" pitchFamily="34" charset="-128"/>
              </a:rPr>
              <a:t>Safety conscious behavior is socially accepted and supported (both formally and informally)</a:t>
            </a:r>
          </a:p>
          <a:p>
            <a:pPr marL="0" lvl="0" indent="0">
              <a:spcBef>
                <a:spcPts val="0"/>
              </a:spcBef>
              <a:buFont typeface="+mj-lt"/>
              <a:buNone/>
            </a:pPr>
            <a:r>
              <a:rPr lang="en-US" sz="2000" b="1" dirty="0" smtClean="0">
                <a:latin typeface="+mn-lt"/>
                <a:ea typeface="ＭＳ Ｐゴシック" pitchFamily="34" charset="-128"/>
              </a:rPr>
              <a:t>2.</a:t>
            </a:r>
            <a:r>
              <a:rPr lang="en-US" sz="2000" b="1" baseline="0" dirty="0" smtClean="0">
                <a:latin typeface="+mn-lt"/>
                <a:ea typeface="ＭＳ Ｐゴシック" pitchFamily="34" charset="-128"/>
              </a:rPr>
              <a:t> </a:t>
            </a:r>
            <a:r>
              <a:rPr lang="en-GB" sz="2000" b="1" dirty="0" smtClean="0">
                <a:ea typeface="ＭＳ Ｐゴシック" pitchFamily="34" charset="-128"/>
              </a:rPr>
              <a:t>Accountability for safety is clear </a:t>
            </a:r>
          </a:p>
          <a:p>
            <a:pPr marL="346075" lvl="0" indent="-234950">
              <a:buFont typeface="Calibri" pitchFamily="34" charset="0"/>
              <a:buChar char="─"/>
            </a:pPr>
            <a:r>
              <a:rPr lang="en-GB" dirty="0" smtClean="0">
                <a:ea typeface="ＭＳ Ｐゴシック" pitchFamily="34" charset="-128"/>
              </a:rPr>
              <a:t>Appropriate relationship with the regulatory body exists, which ensures that the accountability for safety remains with the licensee. </a:t>
            </a:r>
          </a:p>
          <a:p>
            <a:pPr marL="346075" marR="0" lvl="0" indent="-234950" algn="l" defTabSz="914400" rtl="0" eaLnBrk="1" fontAlgn="auto" latinLnBrk="0" hangingPunct="1">
              <a:lnSpc>
                <a:spcPct val="100000"/>
              </a:lnSpc>
              <a:spcBef>
                <a:spcPts val="0"/>
              </a:spcBef>
              <a:spcAft>
                <a:spcPts val="0"/>
              </a:spcAft>
              <a:buClrTx/>
              <a:buSzTx/>
              <a:buFont typeface="Calibri" pitchFamily="34" charset="0"/>
              <a:buChar char="─"/>
              <a:tabLst/>
              <a:defRPr/>
            </a:pPr>
            <a:r>
              <a:rPr lang="en-GB" dirty="0" smtClean="0">
                <a:ea typeface="ＭＳ Ｐゴシック" pitchFamily="34" charset="-128"/>
              </a:rPr>
              <a:t>Roles and responsibilities are clearly defined and understood</a:t>
            </a:r>
          </a:p>
          <a:p>
            <a:pPr marL="346075" lvl="0" indent="-234950">
              <a:buFont typeface="Calibri" pitchFamily="34" charset="0"/>
              <a:buChar char="─"/>
            </a:pPr>
            <a:r>
              <a:rPr lang="en-GB" dirty="0" smtClean="0">
                <a:ea typeface="ＭＳ Ｐゴシック" pitchFamily="34" charset="-128"/>
              </a:rPr>
              <a:t>There is a high level of compliance with regulations and procedures </a:t>
            </a:r>
          </a:p>
          <a:p>
            <a:pPr marL="346075" lvl="1" indent="-234950">
              <a:lnSpc>
                <a:spcPct val="110000"/>
              </a:lnSpc>
              <a:spcBef>
                <a:spcPts val="0"/>
              </a:spcBef>
              <a:buFont typeface="Calibri" pitchFamily="34" charset="0"/>
              <a:buChar char="─"/>
            </a:pPr>
            <a:r>
              <a:rPr lang="en-GB" dirty="0" smtClean="0">
                <a:ea typeface="ＭＳ Ｐゴシック" pitchFamily="34" charset="-128"/>
              </a:rPr>
              <a:t>Management delegates responsibilities with appropriate authority to enable accountabilities</a:t>
            </a:r>
          </a:p>
          <a:p>
            <a:pPr marL="346075" lvl="1" indent="-234950">
              <a:lnSpc>
                <a:spcPct val="110000"/>
              </a:lnSpc>
              <a:spcBef>
                <a:spcPts val="0"/>
              </a:spcBef>
              <a:buFont typeface="Calibri" pitchFamily="34" charset="0"/>
              <a:buChar char="─"/>
            </a:pPr>
            <a:r>
              <a:rPr lang="en-GB" dirty="0" smtClean="0">
                <a:ea typeface="ＭＳ Ｐゴシック" pitchFamily="34" charset="-128"/>
              </a:rPr>
              <a:t>Ownership for safety is evident at all organizational levels and by all individuals</a:t>
            </a:r>
            <a:endParaRPr lang="en-US" altLang="ja-JP" dirty="0" smtClean="0">
              <a:ea typeface="ＭＳ Ｐゴシック" pitchFamily="34" charset="-128"/>
            </a:endParaRPr>
          </a:p>
          <a:p>
            <a:pPr marL="0" indent="0">
              <a:buNone/>
            </a:pPr>
            <a:r>
              <a:rPr lang="en-GB" sz="2000" b="1" dirty="0" smtClean="0">
                <a:latin typeface="+mn-lt"/>
                <a:ea typeface="ＭＳ Ｐゴシック" pitchFamily="34" charset="-128"/>
              </a:rPr>
              <a:t>3. Safety is learning driven: </a:t>
            </a:r>
          </a:p>
          <a:p>
            <a:pPr marL="396875" lvl="2" indent="-285750">
              <a:spcBef>
                <a:spcPts val="0"/>
              </a:spcBef>
              <a:buFont typeface="Calibri" pitchFamily="34" charset="0"/>
              <a:buChar char="─"/>
            </a:pPr>
            <a:r>
              <a:rPr lang="en-GB" sz="1800" dirty="0" smtClean="0"/>
              <a:t>A questioning attitude prevails at all organizational levels</a:t>
            </a:r>
          </a:p>
          <a:p>
            <a:pPr marL="396875" lvl="2" indent="-285750">
              <a:spcBef>
                <a:spcPts val="0"/>
              </a:spcBef>
              <a:buFont typeface="Calibri" pitchFamily="34" charset="0"/>
              <a:buChar char="─"/>
            </a:pPr>
            <a:r>
              <a:rPr lang="en-GB" sz="1800" dirty="0" smtClean="0"/>
              <a:t>An open reporting of deviations and errors is encouraged</a:t>
            </a:r>
          </a:p>
          <a:p>
            <a:pPr marL="396875" lvl="2" indent="-285750">
              <a:spcBef>
                <a:spcPts val="0"/>
              </a:spcBef>
              <a:buFont typeface="Calibri" pitchFamily="34" charset="0"/>
              <a:buChar char="─"/>
            </a:pPr>
            <a:r>
              <a:rPr lang="en-GB" sz="1800" dirty="0" smtClean="0"/>
              <a:t>Internal and external assessments, including self-assessments are used</a:t>
            </a:r>
          </a:p>
          <a:p>
            <a:pPr marL="396875" lvl="2" indent="-285750">
              <a:spcBef>
                <a:spcPts val="0"/>
              </a:spcBef>
              <a:buFont typeface="Calibri" pitchFamily="34" charset="0"/>
              <a:buChar char="─"/>
            </a:pPr>
            <a:r>
              <a:rPr lang="en-GB" sz="1800" dirty="0" smtClean="0"/>
              <a:t>Organizational and operating experience (both internal and external to the facility) is used</a:t>
            </a:r>
          </a:p>
          <a:p>
            <a:pPr marL="396875" lvl="2" indent="-285750">
              <a:spcBef>
                <a:spcPts val="0"/>
              </a:spcBef>
              <a:buFont typeface="Calibri" pitchFamily="34" charset="0"/>
              <a:buChar char="─"/>
            </a:pPr>
            <a:r>
              <a:rPr lang="en-GB" sz="1800" dirty="0" smtClean="0"/>
              <a:t>Learning is enabled through the ability to </a:t>
            </a:r>
            <a:r>
              <a:rPr lang="en-GB" sz="1800" dirty="0" smtClean="0">
                <a:latin typeface="+mn-lt"/>
              </a:rPr>
              <a:t>recognize</a:t>
            </a:r>
            <a:r>
              <a:rPr lang="en-GB" sz="1800" dirty="0" smtClean="0"/>
              <a:t> and diagnose deviations, formulate and implement solutions and monitor the effects of corrective actions</a:t>
            </a:r>
          </a:p>
          <a:p>
            <a:pPr marL="396875" lvl="2" indent="-285750">
              <a:spcBef>
                <a:spcPts val="0"/>
              </a:spcBef>
              <a:buFont typeface="Calibri" pitchFamily="34" charset="0"/>
              <a:buChar char="─"/>
            </a:pPr>
            <a:r>
              <a:rPr lang="en-GB" sz="1800" dirty="0" smtClean="0"/>
              <a:t>Safety performance indicators are tracked, trended, evaluated and acted upon</a:t>
            </a:r>
          </a:p>
          <a:p>
            <a:pPr marL="396875" lvl="2" indent="-285750">
              <a:spcBef>
                <a:spcPts val="0"/>
              </a:spcBef>
              <a:buFont typeface="Calibri" pitchFamily="34" charset="0"/>
              <a:buChar char="─"/>
            </a:pPr>
            <a:r>
              <a:rPr lang="en-US" altLang="ja-JP" sz="1800" dirty="0" smtClean="0"/>
              <a:t>There is a systematic development of staff competencies</a:t>
            </a: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61447B-25C2-4D2B-B1A2-D3269CE5FCD0}" type="slidenum">
              <a:rPr lang="en-GB" smtClean="0">
                <a:latin typeface="Times New Roman" pitchFamily="18" charset="0"/>
                <a:ea typeface="ＭＳ Ｐゴシック" pitchFamily="34" charset="-128"/>
              </a:rPr>
              <a:pPr fontAlgn="base">
                <a:spcBef>
                  <a:spcPct val="0"/>
                </a:spcBef>
                <a:spcAft>
                  <a:spcPct val="0"/>
                </a:spcAft>
                <a:defRPr/>
              </a:pPr>
              <a:t>21</a:t>
            </a:fld>
            <a:endParaRPr lang="en-GB" dirty="0" smtClean="0">
              <a:latin typeface="Times New Roman" pitchFamily="18" charset="0"/>
              <a:ea typeface="ＭＳ Ｐゴシック" pitchFamily="34" charset="-128"/>
            </a:endParaRPr>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indent="0">
              <a:spcBef>
                <a:spcPts val="0"/>
              </a:spcBef>
              <a:buFont typeface="Arial" panose="020B0604020202020204" pitchFamily="34" charset="0"/>
              <a:buNone/>
            </a:pPr>
            <a:r>
              <a:rPr lang="en-GB" sz="2000" b="1" dirty="0" smtClean="0">
                <a:latin typeface="+mn-lt"/>
                <a:ea typeface="ＭＳ Ｐゴシック" pitchFamily="34" charset="-128"/>
              </a:rPr>
              <a:t>4. Safety is integrated into all activities: attributes</a:t>
            </a:r>
          </a:p>
          <a:p>
            <a:pPr marL="396875" lvl="2" indent="-285750">
              <a:spcBef>
                <a:spcPts val="0"/>
              </a:spcBef>
              <a:buFont typeface="Calibri" pitchFamily="34" charset="0"/>
              <a:buChar char="─"/>
            </a:pPr>
            <a:r>
              <a:rPr lang="en-GB" sz="1600" dirty="0" smtClean="0">
                <a:latin typeface="+mn-lt"/>
              </a:rPr>
              <a:t>Trust permeates the organization</a:t>
            </a:r>
          </a:p>
          <a:p>
            <a:pPr marL="396875" lvl="2" indent="-285750">
              <a:spcBef>
                <a:spcPts val="0"/>
              </a:spcBef>
              <a:buFont typeface="Calibri" pitchFamily="34" charset="0"/>
              <a:buChar char="─"/>
            </a:pPr>
            <a:r>
              <a:rPr lang="en-GB" sz="1600" dirty="0" smtClean="0">
                <a:latin typeface="+mn-lt"/>
              </a:rPr>
              <a:t>Consideration for all types of safety, including industrial and environmental safety and security, is evident</a:t>
            </a:r>
          </a:p>
          <a:p>
            <a:pPr marL="396875" lvl="2" indent="-285750">
              <a:spcBef>
                <a:spcPts val="0"/>
              </a:spcBef>
              <a:buFont typeface="Calibri" pitchFamily="34" charset="0"/>
              <a:buChar char="─"/>
            </a:pPr>
            <a:r>
              <a:rPr lang="en-GB" sz="1600" dirty="0" smtClean="0">
                <a:latin typeface="+mn-lt"/>
              </a:rPr>
              <a:t>Quality of documentation and procedures is good</a:t>
            </a:r>
          </a:p>
          <a:p>
            <a:pPr marL="396875" lvl="2" indent="-285750">
              <a:spcBef>
                <a:spcPts val="0"/>
              </a:spcBef>
              <a:buFont typeface="Calibri" pitchFamily="34" charset="0"/>
              <a:buChar char="─"/>
            </a:pPr>
            <a:r>
              <a:rPr lang="en-GB" sz="1600" dirty="0" smtClean="0">
                <a:latin typeface="+mn-lt"/>
              </a:rPr>
              <a:t>Quality of processes, from planning to implementation and review, is good</a:t>
            </a:r>
          </a:p>
          <a:p>
            <a:pPr marL="396875" lvl="2" indent="-285750">
              <a:spcBef>
                <a:spcPts val="0"/>
              </a:spcBef>
              <a:buFont typeface="Calibri" pitchFamily="34" charset="0"/>
              <a:buChar char="─"/>
            </a:pPr>
            <a:r>
              <a:rPr lang="en-GB" sz="1600" dirty="0" smtClean="0">
                <a:latin typeface="+mn-lt"/>
              </a:rPr>
              <a:t>Individuals have the necessary knowledge and understanding of the work processes</a:t>
            </a:r>
          </a:p>
          <a:p>
            <a:pPr marL="396875" lvl="2" indent="-285750">
              <a:spcBef>
                <a:spcPts val="0"/>
              </a:spcBef>
              <a:buFont typeface="Calibri" pitchFamily="34" charset="0"/>
              <a:buChar char="─"/>
            </a:pPr>
            <a:r>
              <a:rPr lang="en-GB" sz="1600" dirty="0" smtClean="0">
                <a:latin typeface="+mn-lt"/>
              </a:rPr>
              <a:t>Factors affecting work motivation and job satisfaction are considered</a:t>
            </a:r>
          </a:p>
          <a:p>
            <a:pPr marL="396875" lvl="2" indent="-285750">
              <a:spcBef>
                <a:spcPts val="0"/>
              </a:spcBef>
              <a:buFont typeface="Calibri" pitchFamily="34" charset="0"/>
              <a:buChar char="─"/>
            </a:pPr>
            <a:r>
              <a:rPr lang="en-GB" sz="1600" dirty="0" smtClean="0">
                <a:latin typeface="+mn-lt"/>
              </a:rPr>
              <a:t>Good working conditions exist with regards to time pressures, work load and stress</a:t>
            </a:r>
          </a:p>
          <a:p>
            <a:pPr marL="396875" lvl="2" indent="-285750">
              <a:spcBef>
                <a:spcPts val="0"/>
              </a:spcBef>
              <a:buFont typeface="Calibri" pitchFamily="34" charset="0"/>
              <a:buChar char="─"/>
            </a:pPr>
            <a:r>
              <a:rPr lang="en-US" altLang="ja-JP" sz="1600" dirty="0" smtClean="0">
                <a:latin typeface="+mn-lt"/>
              </a:rPr>
              <a:t>Cross-functional and interdisciplinary cooperation and teamwork are present</a:t>
            </a:r>
          </a:p>
          <a:p>
            <a:pPr marL="396875" lvl="2" indent="-285750">
              <a:spcBef>
                <a:spcPts val="0"/>
              </a:spcBef>
              <a:buFont typeface="Calibri" pitchFamily="34" charset="0"/>
              <a:buChar char="─"/>
            </a:pPr>
            <a:r>
              <a:rPr lang="en-US" altLang="ja-JP" sz="1600" dirty="0" smtClean="0">
                <a:latin typeface="+mn-lt"/>
              </a:rPr>
              <a:t>Housekeeping and material condition reflect commitment to excellence</a:t>
            </a:r>
            <a:endParaRPr lang="en-GB" sz="1600" dirty="0" smtClean="0">
              <a:latin typeface="+mn-lt"/>
            </a:endParaRPr>
          </a:p>
          <a:p>
            <a:pPr marL="0" indent="0">
              <a:buNone/>
            </a:pPr>
            <a:r>
              <a:rPr lang="en-GB" sz="2000" b="1" dirty="0" smtClean="0">
                <a:latin typeface="+mn-lt"/>
                <a:ea typeface="ＭＳ Ｐゴシック" pitchFamily="34" charset="-128"/>
              </a:rPr>
              <a:t>5. Leadership of safety is clear: attributes</a:t>
            </a:r>
          </a:p>
          <a:p>
            <a:pPr marL="285750" lvl="2" indent="-285750">
              <a:buFont typeface="Calibri" pitchFamily="34" charset="0"/>
              <a:buChar char="─"/>
            </a:pPr>
            <a:r>
              <a:rPr lang="en-GB" sz="1600" dirty="0" smtClean="0">
                <a:latin typeface="+mn-lt"/>
              </a:rPr>
              <a:t>Senior management is clearly committed to safety</a:t>
            </a:r>
          </a:p>
          <a:p>
            <a:pPr marL="285750" lvl="2" indent="-285750">
              <a:buFont typeface="Calibri" pitchFamily="34" charset="0"/>
              <a:buChar char="─"/>
            </a:pPr>
            <a:r>
              <a:rPr lang="en-GB" sz="1600" dirty="0" smtClean="0">
                <a:latin typeface="+mn-lt"/>
              </a:rPr>
              <a:t>Commitment to safety is evident at all management levels</a:t>
            </a:r>
          </a:p>
          <a:p>
            <a:pPr marL="285750" lvl="2" indent="-285750">
              <a:buFont typeface="Calibri" pitchFamily="34" charset="0"/>
              <a:buChar char="─"/>
            </a:pPr>
            <a:r>
              <a:rPr lang="en-GB" sz="1600" dirty="0" smtClean="0">
                <a:latin typeface="+mn-lt"/>
              </a:rPr>
              <a:t>Visible leadership showing involvement of management in safety related activities</a:t>
            </a:r>
          </a:p>
          <a:p>
            <a:pPr marL="285750" lvl="2" indent="-285750">
              <a:buFont typeface="Calibri" pitchFamily="34" charset="0"/>
              <a:buChar char="─"/>
            </a:pPr>
            <a:r>
              <a:rPr lang="en-GB" sz="1600" dirty="0" smtClean="0">
                <a:latin typeface="+mn-lt"/>
              </a:rPr>
              <a:t>Leadership skills are systematically developed</a:t>
            </a:r>
          </a:p>
          <a:p>
            <a:pPr marL="285750" lvl="2" indent="-285750">
              <a:buFont typeface="Calibri" pitchFamily="34" charset="0"/>
              <a:buChar char="─"/>
            </a:pPr>
            <a:r>
              <a:rPr lang="en-GB" sz="1600" dirty="0" smtClean="0">
                <a:latin typeface="+mn-lt"/>
              </a:rPr>
              <a:t>Management assures that there is sufficient and competent staff</a:t>
            </a:r>
          </a:p>
          <a:p>
            <a:pPr marL="285750" lvl="2" indent="-285750">
              <a:buFont typeface="Calibri" pitchFamily="34" charset="0"/>
              <a:buChar char="─"/>
            </a:pPr>
            <a:r>
              <a:rPr lang="en-US" altLang="ja-JP" sz="1600" dirty="0" smtClean="0">
                <a:latin typeface="+mn-lt"/>
              </a:rPr>
              <a:t>Safety implications are considered in the change management process</a:t>
            </a:r>
          </a:p>
          <a:p>
            <a:pPr marL="285750" lvl="2" indent="-285750">
              <a:buFont typeface="Calibri" pitchFamily="34" charset="0"/>
              <a:buChar char="─"/>
            </a:pPr>
            <a:r>
              <a:rPr lang="en-US" altLang="ja-JP" sz="1600" dirty="0" smtClean="0">
                <a:latin typeface="+mn-lt"/>
              </a:rPr>
              <a:t>Management shows a continuous effort to strive for openness and good communications </a:t>
            </a:r>
          </a:p>
          <a:p>
            <a:pPr marL="285750" lvl="2" indent="-285750">
              <a:buFont typeface="Calibri" pitchFamily="34" charset="0"/>
              <a:buChar char="─"/>
            </a:pPr>
            <a:r>
              <a:rPr lang="en-US" altLang="ja-JP" sz="1600" dirty="0" smtClean="0">
                <a:latin typeface="+mn-lt"/>
              </a:rPr>
              <a:t>Management has the ability to resolve conflicts as necessary and relationships between management and staff are built on trust</a:t>
            </a:r>
            <a:endParaRPr lang="en-GB" sz="1600" dirty="0" smtClean="0">
              <a:latin typeface="+mn-lt"/>
            </a:endParaRPr>
          </a:p>
          <a:p>
            <a:pPr eaLnBrk="1" hangingPunct="1">
              <a:spcBef>
                <a:spcPct val="0"/>
              </a:spcBef>
            </a:pPr>
            <a:endParaRPr lang="en-GB" b="0" i="0" dirty="0" smtClean="0"/>
          </a:p>
          <a:p>
            <a:pPr eaLnBrk="1" hangingPunct="1">
              <a:spcBef>
                <a:spcPct val="0"/>
              </a:spcBef>
            </a:pPr>
            <a:r>
              <a:rPr lang="en-GB" b="0" i="0" dirty="0" smtClean="0"/>
              <a:t>Complacency is often a precursor to a serious decline in safety culture. The management system should have in place the mechanisms by which managers are kept up to date with the warning signs that have been shown to precede organizational failures</a:t>
            </a:r>
            <a:endParaRPr lang="en-US" b="0" i="0" dirty="0" smtClean="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[From IAEA TecDoc-1707 |2.1.2]A three-level model for understanding the culture of any organization has been developed  as depicted in the figure. These levels go from the very visible (conscious) to the tacit and invisible (unconscious) ones:</a:t>
            </a:r>
          </a:p>
          <a:p>
            <a:endParaRPr lang="en-US"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1.	‘</a:t>
            </a:r>
            <a:r>
              <a:rPr lang="en-US" sz="1200" kern="1200" dirty="0" err="1" smtClean="0">
                <a:solidFill>
                  <a:schemeClr val="tx1"/>
                </a:solidFill>
                <a:effectLst/>
                <a:latin typeface="+mn-lt"/>
                <a:ea typeface="+mn-ea"/>
                <a:cs typeface="+mn-cs"/>
              </a:rPr>
              <a:t>Artefacts</a:t>
            </a:r>
            <a:r>
              <a:rPr lang="en-US" sz="1200" kern="1200" dirty="0" smtClean="0">
                <a:solidFill>
                  <a:schemeClr val="tx1"/>
                </a:solidFill>
                <a:effectLst/>
                <a:latin typeface="+mn-lt"/>
                <a:ea typeface="+mn-ea"/>
                <a:cs typeface="+mn-cs"/>
              </a:rPr>
              <a:t>’ is the easiest level to observe: what you see, hear and feel;</a:t>
            </a:r>
          </a:p>
          <a:p>
            <a:pPr lvl="1"/>
            <a:r>
              <a:rPr lang="en-US" sz="1200" kern="1200" dirty="0" smtClean="0">
                <a:solidFill>
                  <a:schemeClr val="tx1"/>
                </a:solidFill>
                <a:effectLst/>
                <a:latin typeface="+mn-lt"/>
                <a:ea typeface="+mn-ea"/>
                <a:cs typeface="+mn-cs"/>
              </a:rPr>
              <a:t>2.	‘Espoused values’ are adopted and supported by a person or organization;</a:t>
            </a:r>
          </a:p>
          <a:p>
            <a:pPr lvl="1"/>
            <a:r>
              <a:rPr lang="en-US" sz="1200" kern="1200" dirty="0" smtClean="0">
                <a:solidFill>
                  <a:schemeClr val="tx1"/>
                </a:solidFill>
                <a:effectLst/>
                <a:latin typeface="+mn-lt"/>
                <a:ea typeface="+mn-ea"/>
                <a:cs typeface="+mn-cs"/>
              </a:rPr>
              <a:t>3.	‘Basic assumptions’ lie at the deepest level of culture. They are fundamental beliefs that are so taken for granted that most people in a cultural group subscribe to them without consciously thinking about it.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Safety culture is independent of people who are currently part of the organization.  The culture will exist even after the replacement of all the individuals with the newcomers by overlapping through knowledge management and safety culture management; and it is only possible when the basis of the visible artifacts/manifestation is deeply rooted in all espoused values and basic assumptions.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23</a:t>
            </a:fld>
            <a:endParaRPr lang="en-GB"/>
          </a:p>
        </p:txBody>
      </p:sp>
    </p:spTree>
    <p:extLst>
      <p:ext uri="{BB962C8B-B14F-4D97-AF65-F5344CB8AC3E}">
        <p14:creationId xmlns:p14="http://schemas.microsoft.com/office/powerpoint/2010/main" val="3869443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593">
              <a:defRPr/>
            </a:pPr>
            <a:r>
              <a:rPr lang="en-GB" dirty="0"/>
              <a:t>UPD OCT2012</a:t>
            </a:r>
          </a:p>
          <a:p>
            <a:endParaRPr lang="en-GB" dirty="0"/>
          </a:p>
        </p:txBody>
      </p:sp>
      <p:sp>
        <p:nvSpPr>
          <p:cNvPr id="4" name="Slide Number Placeholder 3"/>
          <p:cNvSpPr>
            <a:spLocks noGrp="1"/>
          </p:cNvSpPr>
          <p:nvPr>
            <p:ph type="sldNum" sz="quarter" idx="10"/>
          </p:nvPr>
        </p:nvSpPr>
        <p:spPr/>
        <p:txBody>
          <a:bodyPr/>
          <a:lstStyle/>
          <a:p>
            <a:fld id="{63587F7E-A032-4680-B419-975B653A786F}" type="slidenum">
              <a:rPr lang="en-GB" smtClean="0">
                <a:solidFill>
                  <a:prstClr val="black"/>
                </a:solidFill>
              </a:rPr>
              <a:pPr/>
              <a:t>25</a:t>
            </a:fld>
            <a:endParaRPr lang="en-GB">
              <a:solidFill>
                <a:prstClr val="black"/>
              </a:solidFill>
            </a:endParaRPr>
          </a:p>
        </p:txBody>
      </p:sp>
    </p:spTree>
    <p:extLst>
      <p:ext uri="{BB962C8B-B14F-4D97-AF65-F5344CB8AC3E}">
        <p14:creationId xmlns:p14="http://schemas.microsoft.com/office/powerpoint/2010/main" val="350409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3</a:t>
            </a:fld>
            <a:endParaRPr lang="en-GB"/>
          </a:p>
        </p:txBody>
      </p:sp>
    </p:spTree>
    <p:extLst>
      <p:ext uri="{BB962C8B-B14F-4D97-AF65-F5344CB8AC3E}">
        <p14:creationId xmlns:p14="http://schemas.microsoft.com/office/powerpoint/2010/main" val="164034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[From SF-1 |Principle 3, 3.13] Safety culture includes: individual and collective commitment to safety on the part of the leadership, the management and personnel at all levels; accountability of organizations and of individuals at all levels for safety; and measures to encourage a questioning and learning attitude and to discourage complacency with regard to safety.</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[From GS-G-3.5 |2.8] Any effort to focus attention on developing or improving the safety culture of an organization should rely on a common understanding of the concept of safety culture. Safety culture is that type of organizational culture where safety is of utmost priority, considered essential for the long term success of the organization. The issue is to make that safety culture strong and sustainable, so that safety becomes a prime responsibility or main focus for all types of activity.</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[From DS 472 |Para 3.4] A strong safety culture does not grow by itself; it should be fostered and sustained. The </a:t>
            </a:r>
            <a:r>
              <a:rPr lang="en-GB" sz="1200" kern="1200" dirty="0" err="1" smtClean="0">
                <a:solidFill>
                  <a:schemeClr val="tx1"/>
                </a:solidFill>
                <a:effectLst/>
                <a:latin typeface="+mn-lt"/>
                <a:ea typeface="+mn-ea"/>
                <a:cs typeface="+mn-cs"/>
              </a:rPr>
              <a:t>behavior</a:t>
            </a:r>
            <a:r>
              <a:rPr lang="en-GB" sz="1200" kern="1200" dirty="0" smtClean="0">
                <a:solidFill>
                  <a:schemeClr val="tx1"/>
                </a:solidFill>
                <a:effectLst/>
                <a:latin typeface="+mn-lt"/>
                <a:ea typeface="+mn-ea"/>
                <a:cs typeface="+mn-cs"/>
              </a:rPr>
              <a:t> and commitment of leaders to safety influences the attitudes and behaviours of individuals. Therefore, a strong safety culture needs the strong commitment and engagement of senior management, with the support of the integrated management system, as [From SF-1 |Principle 3, 3.13] a safety culture governs the attitudes and behaviour in relation to safety of the organization and individuals.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GSR Part 2 §2.6 R12 Fostering a culture of safety. All individuals in the organization, from senior managers downwards, shall contribute to fostering and sustaining a strong safety culture. </a:t>
            </a:r>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26</a:t>
            </a:fld>
            <a:endParaRPr lang="en-GB"/>
          </a:p>
        </p:txBody>
      </p:sp>
    </p:spTree>
    <p:extLst>
      <p:ext uri="{BB962C8B-B14F-4D97-AF65-F5344CB8AC3E}">
        <p14:creationId xmlns:p14="http://schemas.microsoft.com/office/powerpoint/2010/main" val="1535494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questions for 10-15 minutes discussion :</a:t>
            </a:r>
          </a:p>
          <a:p>
            <a:pPr marL="0" marR="0" lvl="0" indent="0" algn="l" defTabSz="914400" rtl="0" eaLnBrk="0" fontAlgn="base" latinLnBrk="0" hangingPunct="0">
              <a:lnSpc>
                <a:spcPct val="100000"/>
              </a:lnSpc>
              <a:spcBef>
                <a:spcPct val="20000"/>
              </a:spcBef>
              <a:spcAft>
                <a:spcPct val="0"/>
              </a:spcAft>
              <a:buClrTx/>
              <a:buSzTx/>
              <a:buFont typeface="+mj-lt"/>
              <a:buNone/>
              <a:tabLst/>
              <a:defRPr/>
            </a:pPr>
            <a:r>
              <a:rPr lang="en-US" dirty="0" smtClean="0"/>
              <a:t>Q1. </a:t>
            </a:r>
            <a:r>
              <a:rPr lang="en-US" i="1" dirty="0" smtClean="0"/>
              <a:t>Define Safety Culture.</a:t>
            </a:r>
          </a:p>
          <a:p>
            <a:pPr marL="0" marR="0" lvl="0" indent="0" algn="l" defTabSz="914400" rtl="0" eaLnBrk="0" fontAlgn="base" latinLnBrk="0" hangingPunct="0">
              <a:lnSpc>
                <a:spcPct val="100000"/>
              </a:lnSpc>
              <a:spcBef>
                <a:spcPct val="20000"/>
              </a:spcBef>
              <a:spcAft>
                <a:spcPct val="0"/>
              </a:spcAft>
              <a:buClrTx/>
              <a:buSzTx/>
              <a:buFont typeface="+mj-lt"/>
              <a:buNone/>
              <a:tabLst/>
              <a:defRPr/>
            </a:pPr>
            <a:r>
              <a:rPr lang="en-US" i="1" dirty="0" err="1" smtClean="0"/>
              <a:t>Ans</a:t>
            </a:r>
            <a:r>
              <a:rPr lang="en-US" i="1" dirty="0" smtClean="0"/>
              <a:t>:</a:t>
            </a:r>
            <a:r>
              <a:rPr lang="en-GB" sz="1200" i="1" dirty="0" smtClean="0">
                <a:latin typeface="+mn-lt"/>
              </a:rPr>
              <a:t> Safety culture is defined as that assembly of characteristics and attitudes in organizations and individuals which establishes </a:t>
            </a:r>
            <a:r>
              <a:rPr lang="en-GB" sz="1200" dirty="0" smtClean="0">
                <a:latin typeface="+mn-lt"/>
              </a:rPr>
              <a:t>that, as an overriding priority, nuclear plant safety issues receive the attention warranted by their significance.</a:t>
            </a:r>
            <a:endParaRPr lang="en-US" sz="1200" dirty="0" smtClean="0">
              <a:latin typeface="+mn-lt"/>
            </a:endParaRPr>
          </a:p>
          <a:p>
            <a:pPr marL="0" marR="0" lvl="0" indent="0" algn="l" defTabSz="914400" rtl="0" eaLnBrk="0" fontAlgn="base" latinLnBrk="0" hangingPunct="0">
              <a:lnSpc>
                <a:spcPct val="100000"/>
              </a:lnSpc>
              <a:spcBef>
                <a:spcPct val="20000"/>
              </a:spcBef>
              <a:spcAft>
                <a:spcPct val="0"/>
              </a:spcAft>
              <a:buClrTx/>
              <a:buSzTx/>
              <a:buFont typeface="+mj-lt"/>
              <a:buNone/>
              <a:tabLst/>
              <a:defRPr/>
            </a:pPr>
            <a:endParaRPr lang="en-GB" sz="1200" dirty="0" smtClean="0">
              <a:latin typeface="+mn-lt"/>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lang="en-US" i="1" dirty="0" smtClean="0"/>
              <a:t>Q2</a:t>
            </a:r>
            <a:r>
              <a:rPr lang="en-US" dirty="0" smtClean="0"/>
              <a:t>. </a:t>
            </a:r>
            <a:r>
              <a:rPr lang="en-US" sz="1200" i="1" dirty="0" smtClean="0"/>
              <a:t>What is systemic approach to safety?</a:t>
            </a:r>
          </a:p>
          <a:p>
            <a:pPr marL="0" marR="0" lvl="0" indent="0" algn="l" defTabSz="914400" rtl="0" eaLnBrk="0" fontAlgn="base" latinLnBrk="0" hangingPunct="0">
              <a:lnSpc>
                <a:spcPct val="100000"/>
              </a:lnSpc>
              <a:spcBef>
                <a:spcPct val="20000"/>
              </a:spcBef>
              <a:spcAft>
                <a:spcPct val="0"/>
              </a:spcAft>
              <a:buClrTx/>
              <a:buSzTx/>
              <a:buFontTx/>
              <a:buNone/>
              <a:tabLst/>
              <a:defRPr/>
            </a:pPr>
            <a:r>
              <a:rPr lang="en-US" i="1" dirty="0" err="1" smtClean="0"/>
              <a:t>Ans</a:t>
            </a:r>
            <a:r>
              <a:rPr lang="en-US" i="1" dirty="0" smtClean="0"/>
              <a:t>:</a:t>
            </a:r>
            <a:r>
              <a:rPr lang="en-GB" sz="1200" i="1" dirty="0" smtClean="0">
                <a:latin typeface="+mn-lt"/>
              </a:rPr>
              <a:t> S</a:t>
            </a:r>
            <a:r>
              <a:rPr lang="en-GB" sz="1200" i="1" kern="1200" dirty="0" smtClean="0">
                <a:solidFill>
                  <a:schemeClr val="tx1"/>
                </a:solidFill>
                <a:effectLst/>
                <a:latin typeface="+mn-lt"/>
                <a:ea typeface="+mn-ea"/>
                <a:cs typeface="+mn-cs"/>
              </a:rPr>
              <a:t>ystemic approach to</a:t>
            </a:r>
            <a:r>
              <a:rPr lang="en-GB" sz="1200" i="1" kern="1200" baseline="0" dirty="0" smtClean="0">
                <a:solidFill>
                  <a:schemeClr val="tx1"/>
                </a:solidFill>
                <a:effectLst/>
                <a:latin typeface="+mn-lt"/>
                <a:ea typeface="+mn-ea"/>
                <a:cs typeface="+mn-cs"/>
              </a:rPr>
              <a:t> safety means </a:t>
            </a:r>
            <a:r>
              <a:rPr lang="en-GB" sz="1200" i="1" kern="1200" dirty="0" smtClean="0">
                <a:solidFill>
                  <a:schemeClr val="tx1"/>
                </a:solidFill>
                <a:effectLst/>
                <a:latin typeface="+mn-lt"/>
                <a:ea typeface="+mn-ea"/>
                <a:cs typeface="+mn-cs"/>
              </a:rPr>
              <a:t>an approach relating to the system as a whole in which the interactions between individual, technology </a:t>
            </a:r>
            <a:r>
              <a:rPr lang="en-GB" sz="1200" kern="1200" dirty="0" smtClean="0">
                <a:solidFill>
                  <a:schemeClr val="tx1"/>
                </a:solidFill>
                <a:effectLst/>
                <a:latin typeface="+mn-lt"/>
                <a:ea typeface="+mn-ea"/>
                <a:cs typeface="+mn-cs"/>
              </a:rPr>
              <a:t>and organizational factors are duly considered</a:t>
            </a:r>
            <a:endParaRPr lang="en-US" sz="1200" kern="1200" dirty="0" smtClean="0">
              <a:solidFill>
                <a:schemeClr val="tx1"/>
              </a:solidFill>
              <a:effectLst/>
              <a:latin typeface="+mn-lt"/>
              <a:ea typeface="+mn-ea"/>
              <a:cs typeface="+mn-cs"/>
            </a:endParaRPr>
          </a:p>
          <a:p>
            <a:pPr marL="0" lvl="0" indent="0" eaLnBrk="0" fontAlgn="base" hangingPunct="0">
              <a:spcBef>
                <a:spcPct val="20000"/>
              </a:spcBef>
              <a:spcAft>
                <a:spcPct val="0"/>
              </a:spcAft>
              <a:buClrTx/>
              <a:buSzTx/>
              <a:buFontTx/>
              <a:buNone/>
            </a:pPr>
            <a:endParaRPr lang="en-US" i="1" dirty="0" smtClean="0"/>
          </a:p>
          <a:p>
            <a:pPr marL="0" marR="0" lvl="0" indent="0" algn="l" defTabSz="914400" rtl="0" eaLnBrk="0" fontAlgn="base" latinLnBrk="0" hangingPunct="0">
              <a:lnSpc>
                <a:spcPct val="100000"/>
              </a:lnSpc>
              <a:spcBef>
                <a:spcPct val="20000"/>
              </a:spcBef>
              <a:spcAft>
                <a:spcPct val="0"/>
              </a:spcAft>
              <a:buClrTx/>
              <a:buSzTx/>
              <a:buFontTx/>
              <a:buNone/>
              <a:tabLst/>
              <a:defRPr/>
            </a:pPr>
            <a:r>
              <a:rPr lang="en-US" i="1" dirty="0" smtClean="0"/>
              <a:t>Q3. </a:t>
            </a:r>
            <a:r>
              <a:rPr lang="en-US" altLang="ja-JP" sz="1200" i="1" dirty="0" smtClean="0"/>
              <a:t>What are the 5 characteristics  for a Strong Safety Culture? </a:t>
            </a:r>
          </a:p>
          <a:p>
            <a:pPr marL="0" marR="0" lvl="0" indent="0" algn="l" defTabSz="914400" rtl="0" eaLnBrk="0" fontAlgn="base" latinLnBrk="0" hangingPunct="0">
              <a:lnSpc>
                <a:spcPct val="100000"/>
              </a:lnSpc>
              <a:spcBef>
                <a:spcPct val="20000"/>
              </a:spcBef>
              <a:spcAft>
                <a:spcPct val="0"/>
              </a:spcAft>
              <a:buClrTx/>
              <a:buSzTx/>
              <a:buFontTx/>
              <a:buNone/>
              <a:tabLst/>
              <a:defRPr/>
            </a:pPr>
            <a:r>
              <a:rPr lang="en-US" sz="1200" i="1" dirty="0" err="1" smtClean="0"/>
              <a:t>Ans</a:t>
            </a:r>
            <a:r>
              <a:rPr lang="en-US" sz="1200" i="1" dirty="0" smtClean="0"/>
              <a:t>:</a:t>
            </a:r>
            <a:endParaRPr lang="en-GB" sz="1200" i="1" dirty="0" smtClean="0"/>
          </a:p>
          <a:p>
            <a:pPr marL="0" indent="0" eaLnBrk="1" hangingPunct="1">
              <a:spcBef>
                <a:spcPts val="600"/>
              </a:spcBef>
              <a:buNone/>
            </a:pPr>
            <a:r>
              <a:rPr lang="en-US" altLang="ja-JP" sz="2000" b="0" dirty="0" smtClean="0">
                <a:latin typeface="+mn-lt"/>
                <a:ea typeface="ＭＳ Ｐゴシック" pitchFamily="34" charset="-128"/>
              </a:rPr>
              <a:t>1. Safety is a clearly recognized value</a:t>
            </a:r>
          </a:p>
          <a:p>
            <a:pPr marL="0" indent="0" eaLnBrk="1" hangingPunct="1">
              <a:spcBef>
                <a:spcPts val="600"/>
              </a:spcBef>
              <a:buNone/>
            </a:pPr>
            <a:r>
              <a:rPr lang="en-US" sz="2000" b="0" dirty="0" smtClean="0">
                <a:latin typeface="+mn-lt"/>
                <a:ea typeface="ＭＳ Ｐゴシック" pitchFamily="34" charset="-128"/>
              </a:rPr>
              <a:t>2.</a:t>
            </a:r>
            <a:r>
              <a:rPr lang="en-US" sz="2000" b="0" baseline="0" dirty="0" smtClean="0">
                <a:latin typeface="+mn-lt"/>
                <a:ea typeface="ＭＳ Ｐゴシック" pitchFamily="34" charset="-128"/>
              </a:rPr>
              <a:t> </a:t>
            </a:r>
            <a:r>
              <a:rPr lang="en-GB" sz="2000" b="0" dirty="0" smtClean="0">
                <a:ea typeface="ＭＳ Ｐゴシック" pitchFamily="34" charset="-128"/>
              </a:rPr>
              <a:t>Accountability for safety is clear </a:t>
            </a:r>
          </a:p>
          <a:p>
            <a:pPr marL="0" lvl="0" indent="0">
              <a:spcBef>
                <a:spcPts val="0"/>
              </a:spcBef>
              <a:buFont typeface="+mj-lt"/>
              <a:buNone/>
            </a:pPr>
            <a:r>
              <a:rPr lang="en-GB" sz="2000" b="0" dirty="0" smtClean="0">
                <a:latin typeface="+mn-lt"/>
                <a:ea typeface="ＭＳ Ｐゴシック" pitchFamily="34" charset="-128"/>
              </a:rPr>
              <a:t>3. Safety is learning driven </a:t>
            </a:r>
          </a:p>
          <a:p>
            <a:pPr marL="0" lvl="0" indent="0">
              <a:spcBef>
                <a:spcPts val="0"/>
              </a:spcBef>
              <a:buFont typeface="+mj-lt"/>
              <a:buNone/>
            </a:pPr>
            <a:r>
              <a:rPr lang="en-GB" sz="2000" b="0" dirty="0" smtClean="0">
                <a:latin typeface="+mn-lt"/>
                <a:ea typeface="ＭＳ Ｐゴシック" pitchFamily="34" charset="-128"/>
              </a:rPr>
              <a:t>4.</a:t>
            </a:r>
            <a:r>
              <a:rPr lang="en-GB" sz="2000" b="0" baseline="0" dirty="0" smtClean="0">
                <a:latin typeface="+mn-lt"/>
                <a:ea typeface="ＭＳ Ｐゴシック" pitchFamily="34" charset="-128"/>
              </a:rPr>
              <a:t> </a:t>
            </a:r>
            <a:r>
              <a:rPr lang="en-GB" sz="2000" b="0" dirty="0" smtClean="0">
                <a:latin typeface="+mn-lt"/>
                <a:ea typeface="ＭＳ Ｐゴシック" pitchFamily="34" charset="-128"/>
              </a:rPr>
              <a:t>Safety is integrated into all activities</a:t>
            </a:r>
            <a:endParaRPr lang="en-GB" sz="2000" b="0" dirty="0" smtClean="0">
              <a:latin typeface="+mn-lt"/>
            </a:endParaRPr>
          </a:p>
          <a:p>
            <a:pPr marL="0" indent="0">
              <a:buNone/>
            </a:pPr>
            <a:r>
              <a:rPr lang="en-GB" sz="2000" b="0" dirty="0" smtClean="0">
                <a:latin typeface="+mn-lt"/>
                <a:ea typeface="ＭＳ Ｐゴシック" pitchFamily="34" charset="-128"/>
              </a:rPr>
              <a:t>5. Leadership of safety is clear </a:t>
            </a:r>
          </a:p>
          <a:p>
            <a:pPr marL="0" lvl="0" indent="0" eaLnBrk="0" fontAlgn="base" hangingPunct="0">
              <a:spcBef>
                <a:spcPct val="20000"/>
              </a:spcBef>
              <a:spcAft>
                <a:spcPct val="0"/>
              </a:spcAft>
              <a:buClrTx/>
              <a:buSzTx/>
              <a:buFontTx/>
              <a:buNone/>
            </a:pPr>
            <a:endParaRPr lang="en-US" baseline="0" dirty="0" smtClean="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i="1" dirty="0" smtClean="0"/>
              <a:t>Q4. </a:t>
            </a:r>
            <a:r>
              <a:rPr lang="en-US" sz="1200" i="1" dirty="0" smtClean="0"/>
              <a:t>Name the 5 methods for conducting safety culture self assessment </a:t>
            </a:r>
            <a:endParaRPr lang="en-GB" sz="1200" i="1" dirty="0" smtClean="0"/>
          </a:p>
          <a:p>
            <a:pPr eaLnBrk="1" hangingPunct="1"/>
            <a:r>
              <a:rPr lang="en-US" sz="1200" i="1" dirty="0" err="1" smtClean="0"/>
              <a:t>Ans</a:t>
            </a:r>
            <a:r>
              <a:rPr lang="en-US" sz="1200" i="1" dirty="0" smtClean="0"/>
              <a:t>: </a:t>
            </a:r>
            <a:r>
              <a:rPr lang="en-GB" sz="2000" b="0" i="0" dirty="0" smtClean="0">
                <a:latin typeface="+mn-lt"/>
                <a:ea typeface="ＭＳ Ｐゴシック" pitchFamily="34" charset="-128"/>
              </a:rPr>
              <a:t>S</a:t>
            </a:r>
            <a:r>
              <a:rPr lang="en-GB" sz="2000" b="0" dirty="0" smtClean="0">
                <a:latin typeface="+mn-lt"/>
                <a:ea typeface="ＭＳ Ｐゴシック" pitchFamily="34" charset="-128"/>
              </a:rPr>
              <a:t>urvey or </a:t>
            </a:r>
            <a:r>
              <a:rPr lang="en-GB" sz="2000" b="0" i="0" dirty="0" smtClean="0">
                <a:latin typeface="+mn-lt"/>
                <a:ea typeface="ＭＳ Ｐゴシック" pitchFamily="34" charset="-128"/>
              </a:rPr>
              <a:t>Questionnaire</a:t>
            </a:r>
            <a:r>
              <a:rPr lang="en-GB" sz="2000" b="0" i="0" dirty="0" smtClean="0">
                <a:latin typeface="+mn-lt"/>
                <a:ea typeface="ＭＳ Ｐゴシック" pitchFamily="34" charset="-128"/>
              </a:rPr>
              <a:t>, Interview, Document Review, Observation, Focus Group</a:t>
            </a:r>
            <a:endParaRPr lang="en-US" sz="1200" b="0" i="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28</a:t>
            </a:fld>
            <a:endParaRPr lang="en-GB"/>
          </a:p>
        </p:txBody>
      </p:sp>
    </p:spTree>
    <p:extLst>
      <p:ext uri="{BB962C8B-B14F-4D97-AF65-F5344CB8AC3E}">
        <p14:creationId xmlns:p14="http://schemas.microsoft.com/office/powerpoint/2010/main" val="16970168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31</a:t>
            </a:fld>
            <a:endParaRPr lang="en-GB"/>
          </a:p>
        </p:txBody>
      </p:sp>
    </p:spTree>
    <p:extLst>
      <p:ext uri="{BB962C8B-B14F-4D97-AF65-F5344CB8AC3E}">
        <p14:creationId xmlns:p14="http://schemas.microsoft.com/office/powerpoint/2010/main" val="2449169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fact the accident at Chernobyl provided enough thoughts to the nuclear experts to </a:t>
            </a:r>
            <a:r>
              <a:rPr lang="en-US" dirty="0" smtClean="0"/>
              <a:t>draw</a:t>
            </a:r>
            <a:r>
              <a:rPr lang="en-US" baseline="0" dirty="0" smtClean="0"/>
              <a:t> </a:t>
            </a:r>
            <a:r>
              <a:rPr lang="en-US" dirty="0" smtClean="0"/>
              <a:t>conclusion on the importance of placing complete authority and responsibility for the safety of the plant on a senior member of the operations staff of the plant. Of equal importance, formal procedures must be properly reviewed and approved and must be supplemented by the creation and maintenance of a ‘nuclear safety culture’” it was highlighted in the INSAG</a:t>
            </a:r>
            <a:r>
              <a:rPr lang="en-US" baseline="0" dirty="0" smtClean="0"/>
              <a:t> 1 in 1986 after the Chernobyl accident</a:t>
            </a:r>
            <a:r>
              <a:rPr lang="en-US" dirty="0" smtClean="0"/>
              <a:t>. </a:t>
            </a:r>
            <a:r>
              <a:rPr lang="en-GB" sz="1200" dirty="0" smtClean="0"/>
              <a:t>The concept of the safety culture was now formally introduced in the area of nuclear safety</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6</a:t>
            </a:fld>
            <a:endParaRPr lang="en-GB"/>
          </a:p>
        </p:txBody>
      </p:sp>
    </p:spTree>
    <p:extLst>
      <p:ext uri="{BB962C8B-B14F-4D97-AF65-F5344CB8AC3E}">
        <p14:creationId xmlns:p14="http://schemas.microsoft.com/office/powerpoint/2010/main" val="198494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Definition of the safety culture was introduced by the IAEA the first time in the INSAG-4 after Chernobyl accident. To highlight the protection issues, the definition was modified in 2007 </a:t>
            </a:r>
          </a:p>
          <a:p>
            <a:r>
              <a:rPr lang="en-GB" sz="1200" kern="1200" dirty="0" smtClean="0">
                <a:solidFill>
                  <a:schemeClr val="tx1"/>
                </a:solidFill>
                <a:effectLst/>
                <a:latin typeface="+mn-lt"/>
                <a:ea typeface="+mn-ea"/>
                <a:cs typeface="+mn-cs"/>
              </a:rPr>
              <a:t>[From INSAG-4; INSAG-7 |5.7] In its report on the Chernobyl accident, INSAG coined the term 'safety culture' to refer to the safety regime that should prevail at a nuclear plant. In both operating and regulatory regimes, safety culture must be instilled in organizations through proper attitudes and practices of management. Safety culture continues to be an important issue based on lessons learned from the Fukushima Daiichi accident.</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concept of the safety culture was now formally introduced in the area of nuclear safety. [From IAEA Safety Glossary] Safety culture is defined as that assembly of characteristics and attitudes in organizations and individuals which establishes that, as an overriding priority, nuclear plant safety issues receive the attention warranted by their significance.[From INSAG-13 |7] The safety management system comprises those arrangements made by the organization for the management of safety in order to promote a strong safety culture and achieve good safety performance. [From INSAG-13 |8] One of the two general aims of the safety management system is to foster and support a strong safety culture through the development and reinforcement of good safety attitudes and behaviour in individuals and teams so as to allow them to carry out their tasks safely.</a:t>
            </a:r>
            <a:endParaRPr lang="en-US"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7</a:t>
            </a:fld>
            <a:endParaRPr lang="en-GB"/>
          </a:p>
        </p:txBody>
      </p:sp>
    </p:spTree>
    <p:extLst>
      <p:ext uri="{BB962C8B-B14F-4D97-AF65-F5344CB8AC3E}">
        <p14:creationId xmlns:p14="http://schemas.microsoft.com/office/powerpoint/2010/main" val="2920409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smtClean="0"/>
              <a:t>These documents discuss</a:t>
            </a:r>
            <a:r>
              <a:rPr lang="en-GB" baseline="0" dirty="0" smtClean="0"/>
              <a:t> the fundamentals and requirements of safety culture and its continuous improvement and provide guidance for the implementation </a:t>
            </a:r>
            <a:endParaRPr lang="en-GB" dirty="0"/>
          </a:p>
        </p:txBody>
      </p:sp>
      <p:sp>
        <p:nvSpPr>
          <p:cNvPr id="4" name="Tijdelijke aanduiding voor dianummer 3"/>
          <p:cNvSpPr>
            <a:spLocks noGrp="1"/>
          </p:cNvSpPr>
          <p:nvPr>
            <p:ph type="sldNum" sz="quarter" idx="10"/>
          </p:nvPr>
        </p:nvSpPr>
        <p:spPr/>
        <p:txBody>
          <a:bodyPr/>
          <a:lstStyle/>
          <a:p>
            <a:fld id="{5750A1E1-C8D9-4447-9192-37BA973CD27A}" type="slidenum">
              <a:rPr lang="en-GB" smtClean="0"/>
              <a:pPr/>
              <a:t>9</a:t>
            </a:fld>
            <a:endParaRPr lang="en-GB"/>
          </a:p>
        </p:txBody>
      </p:sp>
    </p:spTree>
    <p:extLst>
      <p:ext uri="{BB962C8B-B14F-4D97-AF65-F5344CB8AC3E}">
        <p14:creationId xmlns:p14="http://schemas.microsoft.com/office/powerpoint/2010/main" val="3398744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buFontTx/>
              <a:buNone/>
            </a:pPr>
            <a:r>
              <a:rPr lang="en-GB" sz="2000" b="0" i="0" dirty="0" smtClean="0">
                <a:latin typeface="Arial" pitchFamily="34" charset="0"/>
                <a:cs typeface="Arial" pitchFamily="34" charset="0"/>
              </a:rPr>
              <a:t>Integrated management systems</a:t>
            </a:r>
          </a:p>
          <a:p>
            <a:pPr>
              <a:buFontTx/>
              <a:buNone/>
            </a:pPr>
            <a:r>
              <a:rPr lang="en-GB" sz="2000" b="0" i="0" dirty="0" smtClean="0">
                <a:latin typeface="Arial" pitchFamily="34" charset="0"/>
                <a:cs typeface="Arial" pitchFamily="34" charset="0"/>
              </a:rPr>
              <a:t>Principle 3: Leadership and management for safety</a:t>
            </a:r>
          </a:p>
          <a:p>
            <a:pPr>
              <a:buFontTx/>
              <a:buNone/>
            </a:pPr>
            <a:r>
              <a:rPr lang="en-GB" sz="2000" b="0" i="0" dirty="0" smtClean="0">
                <a:latin typeface="Arial" pitchFamily="34" charset="0"/>
                <a:cs typeface="Arial" pitchFamily="34" charset="0"/>
              </a:rPr>
              <a:t>3.12. This system has to integrate all elements of management so that safety is not compromised by other requirement or demands. </a:t>
            </a:r>
          </a:p>
          <a:p>
            <a:pPr>
              <a:buFontTx/>
              <a:buNone/>
            </a:pPr>
            <a:r>
              <a:rPr lang="en-GB" sz="2000" b="0" i="0" dirty="0" smtClean="0">
                <a:latin typeface="Arial" pitchFamily="34" charset="0"/>
                <a:cs typeface="Arial" pitchFamily="34" charset="0"/>
              </a:rPr>
              <a:t>The management system also has to ensure the promotion of a strong safety culture…”</a:t>
            </a:r>
          </a:p>
          <a:p>
            <a:pPr>
              <a:buNone/>
              <a:defRPr/>
            </a:pPr>
            <a:r>
              <a:rPr lang="en-GB" sz="2000" b="0" i="0" dirty="0" smtClean="0">
                <a:latin typeface="Arial" pitchFamily="34" charset="0"/>
                <a:cs typeface="Arial" pitchFamily="34" charset="0"/>
              </a:rPr>
              <a:t>Integration of Safety Culture in Management System</a:t>
            </a:r>
          </a:p>
          <a:p>
            <a:pPr lvl="1" indent="-742950">
              <a:buNone/>
              <a:defRPr/>
            </a:pPr>
            <a:endParaRPr lang="en-GB" sz="2000" b="0" i="0" dirty="0" smtClean="0">
              <a:latin typeface="Arial" pitchFamily="34" charset="0"/>
              <a:cs typeface="Arial" pitchFamily="34" charset="0"/>
            </a:endParaRPr>
          </a:p>
          <a:p>
            <a:pPr lvl="2" indent="-742950">
              <a:buNone/>
              <a:defRPr/>
            </a:pPr>
            <a:r>
              <a:rPr lang="en-GB" sz="2000" b="0" i="0" dirty="0" smtClean="0">
                <a:latin typeface="Arial" pitchFamily="34" charset="0"/>
                <a:cs typeface="Arial" pitchFamily="34" charset="0"/>
              </a:rPr>
              <a:t>Safety culture includes: </a:t>
            </a:r>
          </a:p>
          <a:p>
            <a:pPr lvl="2" indent="-403225" algn="just">
              <a:lnSpc>
                <a:spcPct val="90000"/>
              </a:lnSpc>
              <a:defRPr/>
            </a:pPr>
            <a:r>
              <a:rPr lang="en-GB" sz="2000" b="0" i="0" dirty="0" smtClean="0">
                <a:latin typeface="Arial" pitchFamily="34" charset="0"/>
                <a:cs typeface="Arial" pitchFamily="34" charset="0"/>
              </a:rPr>
              <a:t>Individual and collective commitment to safety  and  to encourage a questioning and learning attitude and to discourage complacency with regards to safety</a:t>
            </a:r>
          </a:p>
          <a:p>
            <a:endParaRPr lang="en-AU"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10</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smtClean="0"/>
              <a:t>GSR</a:t>
            </a:r>
            <a:r>
              <a:rPr lang="en-GB" baseline="0" dirty="0" smtClean="0"/>
              <a:t> part 1 presents several requirements related to safety culture</a:t>
            </a:r>
            <a:endParaRPr lang="en-GB" dirty="0"/>
          </a:p>
        </p:txBody>
      </p:sp>
      <p:sp>
        <p:nvSpPr>
          <p:cNvPr id="4" name="Tijdelijke aanduiding voor dianummer 3"/>
          <p:cNvSpPr>
            <a:spLocks noGrp="1"/>
          </p:cNvSpPr>
          <p:nvPr>
            <p:ph type="sldNum" sz="quarter" idx="10"/>
          </p:nvPr>
        </p:nvSpPr>
        <p:spPr/>
        <p:txBody>
          <a:bodyPr/>
          <a:lstStyle/>
          <a:p>
            <a:fld id="{5750A1E1-C8D9-4447-9192-37BA973CD27A}" type="slidenum">
              <a:rPr lang="en-GB" smtClean="0"/>
              <a:pPr/>
              <a:t>11</a:t>
            </a:fld>
            <a:endParaRPr lang="en-GB"/>
          </a:p>
        </p:txBody>
      </p:sp>
    </p:spTree>
    <p:extLst>
      <p:ext uri="{BB962C8B-B14F-4D97-AF65-F5344CB8AC3E}">
        <p14:creationId xmlns:p14="http://schemas.microsoft.com/office/powerpoint/2010/main" val="4148573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buNone/>
            </a:pPr>
            <a:r>
              <a:rPr lang="en-US" sz="1650" b="0" dirty="0" smtClean="0">
                <a:solidFill>
                  <a:schemeClr val="tx1"/>
                </a:solidFill>
                <a:latin typeface="+mn-lt"/>
              </a:rPr>
              <a:t>2. RESPONSIBILITY FOR SAFETY</a:t>
            </a:r>
          </a:p>
          <a:p>
            <a:pPr marL="355600" lvl="1" indent="-260350">
              <a:spcBef>
                <a:spcPts val="0"/>
              </a:spcBef>
            </a:pPr>
            <a:r>
              <a:rPr lang="en-US" sz="1650" b="0" dirty="0" smtClean="0">
                <a:latin typeface="+mn-lt"/>
              </a:rPr>
              <a:t>Requirement 1: Achieving the fundamental safety objective  </a:t>
            </a:r>
          </a:p>
          <a:p>
            <a:pPr marL="0" indent="0">
              <a:spcBef>
                <a:spcPts val="0"/>
              </a:spcBef>
              <a:buNone/>
            </a:pPr>
            <a:r>
              <a:rPr lang="en-US" sz="1650" b="0" dirty="0" smtClean="0">
                <a:solidFill>
                  <a:schemeClr val="tx1"/>
                </a:solidFill>
                <a:latin typeface="+mn-lt"/>
              </a:rPr>
              <a:t>3. LEADERSHIP FOR SAFETY .</a:t>
            </a:r>
          </a:p>
          <a:p>
            <a:pPr marL="355600" lvl="1" indent="-260350">
              <a:spcBef>
                <a:spcPts val="0"/>
              </a:spcBef>
            </a:pPr>
            <a:r>
              <a:rPr lang="en-US" sz="1650" b="0" dirty="0" smtClean="0">
                <a:latin typeface="+mn-lt"/>
              </a:rPr>
              <a:t>Requirement 2: Demonstration of leadership for safety by managers</a:t>
            </a:r>
          </a:p>
          <a:p>
            <a:pPr marL="0" indent="0">
              <a:spcBef>
                <a:spcPts val="0"/>
              </a:spcBef>
              <a:buNone/>
            </a:pPr>
            <a:r>
              <a:rPr lang="en-US" sz="1650" b="0" dirty="0" smtClean="0">
                <a:solidFill>
                  <a:schemeClr val="tx1"/>
                </a:solidFill>
                <a:latin typeface="+mn-lt"/>
              </a:rPr>
              <a:t>4. MANAGEMENT FOR SAFETY</a:t>
            </a:r>
          </a:p>
          <a:p>
            <a:pPr marL="0" indent="0">
              <a:spcBef>
                <a:spcPts val="0"/>
              </a:spcBef>
              <a:buNone/>
            </a:pPr>
            <a:r>
              <a:rPr lang="en-US" sz="1650" b="0" dirty="0" smtClean="0">
                <a:latin typeface="+mn-lt"/>
              </a:rPr>
              <a:t>Responsibility for integration of safety into the management system</a:t>
            </a:r>
          </a:p>
          <a:p>
            <a:pPr marL="355600" lvl="1" indent="-260350">
              <a:spcBef>
                <a:spcPts val="0"/>
              </a:spcBef>
            </a:pPr>
            <a:r>
              <a:rPr lang="en-US" sz="1650" b="0" dirty="0" smtClean="0">
                <a:latin typeface="+mn-lt"/>
              </a:rPr>
              <a:t>Requirement 3: Responsibility of senior management for the management system</a:t>
            </a:r>
          </a:p>
          <a:p>
            <a:pPr marL="355600" lvl="1" indent="-260350">
              <a:spcBef>
                <a:spcPts val="0"/>
              </a:spcBef>
            </a:pPr>
            <a:r>
              <a:rPr lang="en-US" sz="1650" b="0" dirty="0" smtClean="0">
                <a:latin typeface="+mn-lt"/>
              </a:rPr>
              <a:t>Requirement 4: Goals, strategies, plans and objectives</a:t>
            </a:r>
          </a:p>
          <a:p>
            <a:pPr marL="355600" lvl="1" indent="-260350">
              <a:spcBef>
                <a:spcPts val="0"/>
              </a:spcBef>
            </a:pPr>
            <a:r>
              <a:rPr lang="en-US" sz="1650" b="0" dirty="0" smtClean="0">
                <a:latin typeface="+mn-lt"/>
              </a:rPr>
              <a:t>Requirement 5: Interaction with interested parties</a:t>
            </a:r>
          </a:p>
          <a:p>
            <a:pPr marL="355600" lvl="1" indent="-260350">
              <a:spcBef>
                <a:spcPts val="0"/>
              </a:spcBef>
            </a:pPr>
            <a:r>
              <a:rPr lang="en-US" sz="1650" b="0" dirty="0" smtClean="0">
                <a:latin typeface="+mn-lt"/>
              </a:rPr>
              <a:t>Requirement 6: Integration of the management system</a:t>
            </a:r>
          </a:p>
          <a:p>
            <a:pPr marL="355600" lvl="1" indent="-260350">
              <a:spcBef>
                <a:spcPts val="0"/>
              </a:spcBef>
            </a:pPr>
            <a:r>
              <a:rPr lang="en-US" sz="1650" b="0" dirty="0" smtClean="0">
                <a:latin typeface="+mn-lt"/>
              </a:rPr>
              <a:t>Requirement 7: Application of the graded approach to the management system</a:t>
            </a:r>
          </a:p>
          <a:p>
            <a:pPr marL="355600" lvl="1" indent="-260350">
              <a:spcBef>
                <a:spcPts val="0"/>
              </a:spcBef>
            </a:pPr>
            <a:r>
              <a:rPr lang="en-US" sz="1650" b="0" dirty="0" smtClean="0">
                <a:latin typeface="+mn-lt"/>
              </a:rPr>
              <a:t>Requirement 8: Documentation of the management system</a:t>
            </a:r>
          </a:p>
          <a:p>
            <a:pPr>
              <a:spcBef>
                <a:spcPts val="0"/>
              </a:spcBef>
              <a:buNone/>
            </a:pPr>
            <a:r>
              <a:rPr lang="en-US" sz="1650" b="0" dirty="0" smtClean="0">
                <a:latin typeface="+mn-lt"/>
              </a:rPr>
              <a:t>Management of resources </a:t>
            </a:r>
          </a:p>
          <a:p>
            <a:pPr marL="355600" lvl="1" indent="-260350">
              <a:spcBef>
                <a:spcPts val="0"/>
              </a:spcBef>
            </a:pPr>
            <a:r>
              <a:rPr lang="en-US" sz="1650" b="0" dirty="0" smtClean="0">
                <a:latin typeface="+mn-lt"/>
              </a:rPr>
              <a:t>Requirement 9: Provision of resources</a:t>
            </a:r>
          </a:p>
          <a:p>
            <a:pPr marL="0" indent="0">
              <a:buFont typeface="Arial" pitchFamily="34" charset="0"/>
              <a:buNone/>
            </a:pPr>
            <a:r>
              <a:rPr lang="en-US" sz="1650" b="0" dirty="0" smtClean="0">
                <a:solidFill>
                  <a:srgbClr val="000000"/>
                </a:solidFill>
              </a:rPr>
              <a:t>Management of processes and activities </a:t>
            </a:r>
          </a:p>
          <a:p>
            <a:pPr marL="0" lvl="1" indent="0">
              <a:spcBef>
                <a:spcPts val="600"/>
              </a:spcBef>
              <a:buFont typeface="Arial" panose="020B0604020202020204" pitchFamily="34" charset="0"/>
              <a:buNone/>
            </a:pPr>
            <a:r>
              <a:rPr lang="en-US" sz="1650" b="0" dirty="0" smtClean="0">
                <a:solidFill>
                  <a:srgbClr val="000000"/>
                </a:solidFill>
              </a:rPr>
              <a:t>  Requirement 10: Management of processes and activities </a:t>
            </a:r>
          </a:p>
          <a:p>
            <a:pPr marL="0" lvl="1" indent="0">
              <a:spcBef>
                <a:spcPts val="600"/>
              </a:spcBef>
              <a:buFont typeface="Arial" panose="020B0604020202020204" pitchFamily="34" charset="0"/>
              <a:buNone/>
            </a:pPr>
            <a:r>
              <a:rPr lang="en-US" sz="1650" b="0" dirty="0" smtClean="0">
                <a:solidFill>
                  <a:srgbClr val="000000"/>
                </a:solidFill>
              </a:rPr>
              <a:t>  Requirement 11: Management of the supply chain</a:t>
            </a:r>
          </a:p>
          <a:p>
            <a:pPr marL="0" indent="0">
              <a:buFont typeface="Arial" pitchFamily="34" charset="0"/>
              <a:buNone/>
            </a:pPr>
            <a:r>
              <a:rPr lang="en-US" sz="1650" b="0" dirty="0" smtClean="0"/>
              <a:t>5. CULTURE FOR SAFETY</a:t>
            </a:r>
          </a:p>
          <a:p>
            <a:pPr marL="0" lvl="1" indent="0">
              <a:spcBef>
                <a:spcPts val="600"/>
              </a:spcBef>
              <a:buFont typeface="Arial" panose="020B0604020202020204" pitchFamily="34" charset="0"/>
              <a:buNone/>
            </a:pPr>
            <a:r>
              <a:rPr lang="en-US" sz="1650" b="0" dirty="0" smtClean="0">
                <a:solidFill>
                  <a:srgbClr val="000000"/>
                </a:solidFill>
              </a:rPr>
              <a:t>  Requirement 12: Fostering a culture for safety</a:t>
            </a:r>
          </a:p>
          <a:p>
            <a:pPr marL="0" indent="0">
              <a:buFont typeface="Arial" pitchFamily="34" charset="0"/>
              <a:buNone/>
            </a:pPr>
            <a:r>
              <a:rPr lang="en-US" sz="1650" b="0" dirty="0" smtClean="0"/>
              <a:t>6. MEASUREMENT, ASSESSMENT AND IMPROVEMENT </a:t>
            </a:r>
          </a:p>
          <a:p>
            <a:pPr marL="0" lvl="1" indent="0">
              <a:buFont typeface="Arial" panose="020B0604020202020204" pitchFamily="34" charset="0"/>
              <a:buNone/>
            </a:pPr>
            <a:r>
              <a:rPr lang="en-US" sz="1650" b="0" dirty="0" smtClean="0">
                <a:solidFill>
                  <a:srgbClr val="000000"/>
                </a:solidFill>
              </a:rPr>
              <a:t>  Requirement 13: Measurement, assessment and improvement of the management system</a:t>
            </a:r>
          </a:p>
          <a:p>
            <a:pPr marL="0" lvl="1" indent="0">
              <a:buFont typeface="Arial" panose="020B0604020202020204" pitchFamily="34" charset="0"/>
              <a:buNone/>
            </a:pPr>
            <a:r>
              <a:rPr lang="en-US" sz="1650" b="0" dirty="0" smtClean="0">
                <a:solidFill>
                  <a:srgbClr val="000000"/>
                </a:solidFill>
              </a:rPr>
              <a:t>  Requirement 14: Measurement, assessment and improvement of leadership for safety and of safety culture</a:t>
            </a:r>
            <a:endParaRPr lang="en-GB" sz="1650" b="0" dirty="0" smtClean="0">
              <a:solidFill>
                <a:srgbClr val="000000"/>
              </a:solidFill>
            </a:endParaRPr>
          </a:p>
          <a:p>
            <a:pPr marL="0" lvl="0" indent="0">
              <a:spcBef>
                <a:spcPts val="0"/>
              </a:spcBef>
              <a:buFont typeface="Arial" pitchFamily="34" charset="0"/>
              <a:buNone/>
            </a:pPr>
            <a:endParaRPr lang="en-US" sz="1650" b="0" dirty="0" smtClean="0">
              <a:latin typeface="+mn-lt"/>
            </a:endParaRPr>
          </a:p>
          <a:p>
            <a:pPr marL="95250" lvl="1" indent="0">
              <a:spcBef>
                <a:spcPts val="0"/>
              </a:spcBef>
              <a:buFont typeface="Arial" pitchFamily="34" charset="0"/>
              <a:buNone/>
            </a:pPr>
            <a:endParaRPr lang="en-US" sz="1650" b="0" dirty="0" smtClean="0">
              <a:latin typeface="+mn-lt"/>
            </a:endParaRPr>
          </a:p>
          <a:p>
            <a:endParaRPr lang="en-US" b="0"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12</a:t>
            </a:fld>
            <a:endParaRPr lang="en-GB"/>
          </a:p>
        </p:txBody>
      </p:sp>
    </p:spTree>
    <p:extLst>
      <p:ext uri="{BB962C8B-B14F-4D97-AF65-F5344CB8AC3E}">
        <p14:creationId xmlns:p14="http://schemas.microsoft.com/office/powerpoint/2010/main" val="412569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smtClean="0"/>
              <a:t>The fostering of a strong safety culture starts with the senior management</a:t>
            </a:r>
            <a:endParaRPr lang="en-GB" dirty="0"/>
          </a:p>
        </p:txBody>
      </p:sp>
      <p:sp>
        <p:nvSpPr>
          <p:cNvPr id="4" name="Tijdelijke aanduiding voor dianummer 3"/>
          <p:cNvSpPr>
            <a:spLocks noGrp="1"/>
          </p:cNvSpPr>
          <p:nvPr>
            <p:ph type="sldNum" sz="quarter" idx="10"/>
          </p:nvPr>
        </p:nvSpPr>
        <p:spPr/>
        <p:txBody>
          <a:bodyPr/>
          <a:lstStyle/>
          <a:p>
            <a:fld id="{5750A1E1-C8D9-4447-9192-37BA973CD27A}" type="slidenum">
              <a:rPr lang="en-GB" smtClean="0"/>
              <a:pPr/>
              <a:t>13</a:t>
            </a:fld>
            <a:endParaRPr lang="en-GB"/>
          </a:p>
        </p:txBody>
      </p:sp>
    </p:spTree>
    <p:extLst>
      <p:ext uri="{BB962C8B-B14F-4D97-AF65-F5344CB8AC3E}">
        <p14:creationId xmlns:p14="http://schemas.microsoft.com/office/powerpoint/2010/main" val="37503645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chemeClr val="bg1"/>
                </a:solidFill>
                <a:latin typeface="Calibri" panose="020F0502020204030204" pitchFamily="34" charset="0"/>
                <a:ea typeface="+mn-ea"/>
                <a:cs typeface="+mn-cs"/>
              </a:rPr>
              <a:t>07</a:t>
            </a:r>
            <a:r>
              <a:rPr lang="hu-HU" sz="1400" b="0" kern="1200" dirty="0" smtClean="0">
                <a:solidFill>
                  <a:schemeClr val="bg1"/>
                </a:solidFill>
                <a:latin typeface="Calibri" panose="020F0502020204030204" pitchFamily="34" charset="0"/>
                <a:ea typeface="+mn-ea"/>
                <a:cs typeface="+mn-cs"/>
              </a:rPr>
              <a:t>-</a:t>
            </a:r>
            <a:r>
              <a:rPr lang="en-US" sz="1400" b="0" kern="1200" dirty="0" smtClean="0">
                <a:solidFill>
                  <a:schemeClr val="bg1"/>
                </a:solidFill>
                <a:latin typeface="Calibri" panose="020F0502020204030204" pitchFamily="34" charset="0"/>
                <a:ea typeface="+mn-ea"/>
                <a:cs typeface="+mn-cs"/>
              </a:rPr>
              <a:t>18 May </a:t>
            </a:r>
            <a:r>
              <a:rPr lang="en-GB" sz="1400" b="0" kern="1200" dirty="0" smtClean="0">
                <a:solidFill>
                  <a:schemeClr val="bg1"/>
                </a:solidFill>
                <a:latin typeface="Calibri" panose="020F0502020204030204" pitchFamily="34" charset="0"/>
                <a:ea typeface="+mn-ea"/>
                <a:cs typeface="+mn-cs"/>
              </a:rPr>
              <a:t> – </a:t>
            </a:r>
            <a:r>
              <a:rPr lang="hu-HU" sz="1400" b="0" kern="1200" dirty="0" smtClean="0">
                <a:solidFill>
                  <a:schemeClr val="bg1"/>
                </a:solidFill>
                <a:latin typeface="Calibri" panose="020F0502020204030204" pitchFamily="34" charset="0"/>
                <a:ea typeface="+mn-ea"/>
                <a:cs typeface="+mn-cs"/>
              </a:rPr>
              <a:t>1</a:t>
            </a:r>
            <a:r>
              <a:rPr lang="en-US" sz="1400" b="0" kern="1200" dirty="0" smtClean="0">
                <a:solidFill>
                  <a:schemeClr val="bg1"/>
                </a:solidFill>
                <a:latin typeface="Calibri" panose="020F0502020204030204" pitchFamily="34" charset="0"/>
                <a:ea typeface="+mn-ea"/>
                <a:cs typeface="+mn-cs"/>
              </a:rPr>
              <a:t>8</a:t>
            </a:r>
            <a:r>
              <a:rPr lang="hu-HU" sz="1400" b="0" kern="1200" dirty="0" smtClean="0">
                <a:solidFill>
                  <a:schemeClr val="bg1"/>
                </a:solidFill>
                <a:latin typeface="Calibri" panose="020F0502020204030204" pitchFamily="34" charset="0"/>
                <a:ea typeface="+mn-ea"/>
                <a:cs typeface="+mn-cs"/>
              </a:rPr>
              <a:t>-</a:t>
            </a:r>
            <a:r>
              <a:rPr lang="en-US" sz="1400" b="0" kern="1200" dirty="0" smtClean="0">
                <a:solidFill>
                  <a:schemeClr val="bg1"/>
                </a:solidFill>
                <a:latin typeface="Calibri" panose="020F0502020204030204" pitchFamily="34" charset="0"/>
                <a:ea typeface="+mn-ea"/>
                <a:cs typeface="+mn-cs"/>
              </a:rPr>
              <a:t>29</a:t>
            </a:r>
            <a:r>
              <a:rPr lang="hu-HU" sz="1400" b="0" kern="1200" dirty="0" smtClean="0">
                <a:solidFill>
                  <a:schemeClr val="bg1"/>
                </a:solidFill>
                <a:latin typeface="Calibri" panose="020F0502020204030204" pitchFamily="34" charset="0"/>
                <a:ea typeface="+mn-ea"/>
                <a:cs typeface="+mn-cs"/>
              </a:rPr>
              <a:t> </a:t>
            </a:r>
            <a:r>
              <a:rPr lang="en-US" sz="1400" b="0" kern="1200" dirty="0" smtClean="0">
                <a:solidFill>
                  <a:schemeClr val="bg1"/>
                </a:solidFill>
                <a:latin typeface="Calibri" panose="020F0502020204030204" pitchFamily="34" charset="0"/>
                <a:ea typeface="+mn-ea"/>
                <a:cs typeface="+mn-cs"/>
              </a:rPr>
              <a:t>June</a:t>
            </a:r>
            <a:r>
              <a:rPr lang="hu-HU" sz="1400" b="0" kern="1200" dirty="0" smtClean="0">
                <a:solidFill>
                  <a:schemeClr val="bg1"/>
                </a:solidFill>
                <a:latin typeface="Calibri" panose="020F0502020204030204" pitchFamily="34" charset="0"/>
                <a:ea typeface="+mn-ea"/>
                <a:cs typeface="+mn-cs"/>
              </a:rPr>
              <a:t> </a:t>
            </a:r>
            <a:r>
              <a:rPr lang="en-US" sz="1400" b="0" kern="1200" dirty="0" smtClean="0">
                <a:solidFill>
                  <a:schemeClr val="bg1"/>
                </a:solidFill>
                <a:latin typeface="Calibri" panose="020F0502020204030204" pitchFamily="34" charset="0"/>
                <a:ea typeface="+mn-ea"/>
                <a:cs typeface="+mn-cs"/>
              </a:rPr>
              <a:t>201</a:t>
            </a:r>
            <a:r>
              <a:rPr lang="hu-HU" sz="1400" b="0" kern="1200" dirty="0" smtClean="0">
                <a:solidFill>
                  <a:schemeClr val="bg1"/>
                </a:solidFill>
                <a:latin typeface="Calibri" panose="020F0502020204030204" pitchFamily="34" charset="0"/>
                <a:ea typeface="+mn-ea"/>
                <a:cs typeface="+mn-cs"/>
              </a:rPr>
              <a:t>8</a:t>
            </a:r>
          </a:p>
        </p:txBody>
      </p:sp>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8" name="Slide Number Placeholder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9"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rgbClr val="000000"/>
                </a:solidFill>
                <a:latin typeface="Calibri" panose="020F0502020204030204" pitchFamily="34" charset="0"/>
                <a:ea typeface="+mn-ea"/>
                <a:cs typeface="+mn-cs"/>
              </a:rPr>
              <a:t>07-18 May - 18-29 June  2018</a:t>
            </a:r>
          </a:p>
        </p:txBody>
      </p:sp>
      <p:sp>
        <p:nvSpPr>
          <p:cNvPr id="11"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2"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13"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5"/>
          <p:cNvSpPr>
            <a:spLocks noGrp="1" noChangeArrowheads="1"/>
          </p:cNvSpPr>
          <p:nvPr>
            <p:ph type="dt" sz="half" idx="10"/>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9"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10"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Rectangle 5"/>
          <p:cNvSpPr>
            <a:spLocks noGrp="1" noChangeArrowheads="1"/>
          </p:cNvSpPr>
          <p:nvPr>
            <p:ph type="dt" sz="half" idx="10"/>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4" name="Rectangle 7"/>
          <p:cNvSpPr>
            <a:spLocks noGrp="1" noChangeArrowheads="1"/>
          </p:cNvSpPr>
          <p:nvPr>
            <p:ph type="sldNum" sz="quarter" idx="11"/>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15" name="Footer Placeholder 13"/>
          <p:cNvSpPr>
            <a:spLocks noGrp="1"/>
          </p:cNvSpPr>
          <p:nvPr>
            <p:ph type="ftr" sz="quarter" idx="12"/>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8" name="Slide Number Placeholder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10"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7"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8"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107150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iaea.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google.at/url?sa=i&amp;rct=j&amp;q=&amp;esrc=s&amp;source=images&amp;cd=&amp;cad=rja&amp;uact=8&amp;ved=0ahUKEwji-ZuIoOfSAhVHWxQKHYq7CEcQjRwIBw&amp;url=http://www.keywordsking.com/aWFlYSBhdXN0cmlh/&amp;psig=AFQjCNGTE8bu_lxFhMo9IqkPYeFKk3YMrQ&amp;ust=1490173696498862"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5.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jpeg"/><Relationship Id="rId5" Type="http://schemas.openxmlformats.org/officeDocument/2006/relationships/image" Target="../media/image9.emf"/><Relationship Id="rId10" Type="http://schemas.openxmlformats.org/officeDocument/2006/relationships/image" Target="../media/image14.png"/><Relationship Id="rId4" Type="http://schemas.openxmlformats.org/officeDocument/2006/relationships/oleObject" Target="../embeddings/oleObject1.bin"/><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48472" y="1497507"/>
            <a:ext cx="8571130" cy="3369673"/>
          </a:xfrm>
          <a:prstGeom prst="rect">
            <a:avLst/>
          </a:prstGeom>
        </p:spPr>
        <p:txBody>
          <a:bodyPr vert="horz" lIns="72000" tIns="36000" rIns="0" bIns="0" rtlCol="0" anchor="ctr">
            <a:normAutofit/>
          </a:bodyPr>
          <a:lstStyle>
            <a:lvl1pPr algn="l" defTabSz="914400" rtl="0" eaLnBrk="1" latinLnBrk="0" hangingPunct="1">
              <a:spcBef>
                <a:spcPct val="0"/>
              </a:spcBef>
              <a:buNone/>
              <a:defRPr sz="3600" b="1" kern="1200">
                <a:solidFill>
                  <a:schemeClr val="bg1"/>
                </a:solidFill>
                <a:latin typeface="Calibri" panose="020F0502020204030204" pitchFamily="34" charset="0"/>
                <a:ea typeface="+mj-ea"/>
                <a:cs typeface="+mj-cs"/>
              </a:defRPr>
            </a:lvl1pPr>
          </a:lstStyle>
          <a:p>
            <a:r>
              <a:rPr lang="en-GB" sz="3200" dirty="0" smtClean="0"/>
              <a:t>BASIC PROFESSIONAL TRAINING COURSE</a:t>
            </a:r>
            <a:r>
              <a:rPr lang="en-GB" sz="2400" dirty="0" smtClean="0"/>
              <a:t/>
            </a:r>
            <a:br>
              <a:rPr lang="en-GB" sz="2400" dirty="0" smtClean="0"/>
            </a:br>
            <a:r>
              <a:rPr lang="en-GB" sz="2400" dirty="0" smtClean="0"/>
              <a:t/>
            </a:r>
            <a:br>
              <a:rPr lang="en-GB" sz="2400" dirty="0" smtClean="0"/>
            </a:br>
            <a:r>
              <a:rPr lang="en-GB" sz="2200" dirty="0" smtClean="0"/>
              <a:t/>
            </a:r>
            <a:br>
              <a:rPr lang="en-GB" sz="2200" dirty="0" smtClean="0"/>
            </a:br>
            <a:r>
              <a:rPr lang="en-GB" sz="2700" dirty="0" smtClean="0">
                <a:solidFill>
                  <a:srgbClr val="654A15"/>
                </a:solidFill>
              </a:rPr>
              <a:t>Module 21-P3</a:t>
            </a:r>
            <a:r>
              <a:rPr lang="en-GB" sz="2200" dirty="0" smtClean="0">
                <a:solidFill>
                  <a:srgbClr val="654A15"/>
                </a:solidFill>
              </a:rPr>
              <a:t/>
            </a:r>
            <a:br>
              <a:rPr lang="en-GB" sz="2200" dirty="0" smtClean="0">
                <a:solidFill>
                  <a:srgbClr val="654A15"/>
                </a:solidFill>
              </a:rPr>
            </a:br>
            <a:r>
              <a:rPr lang="en-GB" sz="1400" dirty="0" smtClean="0">
                <a:solidFill>
                  <a:srgbClr val="654A15"/>
                </a:solidFill>
              </a:rPr>
              <a:t> </a:t>
            </a:r>
            <a:r>
              <a:rPr lang="en-GB" sz="2200" dirty="0" smtClean="0">
                <a:solidFill>
                  <a:srgbClr val="654A15"/>
                </a:solidFill>
              </a:rPr>
              <a:t/>
            </a:r>
            <a:br>
              <a:rPr lang="en-GB" sz="2200" dirty="0" smtClean="0">
                <a:solidFill>
                  <a:srgbClr val="654A15"/>
                </a:solidFill>
              </a:rPr>
            </a:br>
            <a:endParaRPr lang="en-GB" dirty="0"/>
          </a:p>
        </p:txBody>
      </p:sp>
      <p:sp>
        <p:nvSpPr>
          <p:cNvPr id="6" name="Subtitle 2"/>
          <p:cNvSpPr>
            <a:spLocks noGrp="1"/>
          </p:cNvSpPr>
          <p:nvPr>
            <p:ph type="subTitle" idx="1"/>
          </p:nvPr>
        </p:nvSpPr>
        <p:spPr>
          <a:xfrm>
            <a:off x="728440" y="3938776"/>
            <a:ext cx="9177560" cy="1608584"/>
          </a:xfrm>
        </p:spPr>
        <p:txBody>
          <a:bodyPr/>
          <a:lstStyle/>
          <a:p>
            <a:r>
              <a:rPr lang="hu-HU" dirty="0" smtClean="0"/>
              <a:t>Name of Lecturer</a:t>
            </a:r>
          </a:p>
          <a:p>
            <a:r>
              <a:rPr lang="hu-HU" dirty="0" smtClean="0"/>
              <a:t>Organization</a:t>
            </a:r>
          </a:p>
          <a:p>
            <a:r>
              <a:rPr lang="hu-HU" dirty="0" smtClean="0"/>
              <a:t>Email address</a:t>
            </a:r>
            <a:endParaRPr lang="en-GB" dirty="0"/>
          </a:p>
        </p:txBody>
      </p:sp>
    </p:spTree>
    <p:extLst>
      <p:ext uri="{BB962C8B-B14F-4D97-AF65-F5344CB8AC3E}">
        <p14:creationId xmlns:p14="http://schemas.microsoft.com/office/powerpoint/2010/main" val="1444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ubrik 1"/>
          <p:cNvSpPr>
            <a:spLocks noGrp="1"/>
          </p:cNvSpPr>
          <p:nvPr>
            <p:ph type="title"/>
          </p:nvPr>
        </p:nvSpPr>
        <p:spPr>
          <a:xfrm>
            <a:off x="0" y="0"/>
            <a:ext cx="9906000" cy="900000"/>
          </a:xfrm>
        </p:spPr>
        <p:txBody>
          <a:bodyPr>
            <a:normAutofit/>
          </a:bodyPr>
          <a:lstStyle/>
          <a:p>
            <a:r>
              <a:rPr lang="sv-SE" sz="3200" dirty="0" smtClean="0">
                <a:latin typeface="+mn-lt"/>
              </a:rPr>
              <a:t>Fundamental </a:t>
            </a:r>
            <a:r>
              <a:rPr lang="sv-SE" sz="3200" dirty="0">
                <a:latin typeface="+mn-lt"/>
              </a:rPr>
              <a:t>Safety </a:t>
            </a:r>
            <a:r>
              <a:rPr lang="sv-SE" sz="3200" dirty="0" smtClean="0">
                <a:latin typeface="+mn-lt"/>
              </a:rPr>
              <a:t>Principles SF-1 </a:t>
            </a:r>
            <a:endParaRPr lang="en-GB" sz="3200" dirty="0">
              <a:latin typeface="+mn-lt"/>
            </a:endParaRPr>
          </a:p>
        </p:txBody>
      </p:sp>
      <p:sp>
        <p:nvSpPr>
          <p:cNvPr id="12291" name="Platshållare för innehåll 2"/>
          <p:cNvSpPr>
            <a:spLocks noGrp="1"/>
          </p:cNvSpPr>
          <p:nvPr>
            <p:ph idx="1"/>
          </p:nvPr>
        </p:nvSpPr>
        <p:spPr>
          <a:xfrm>
            <a:off x="189186" y="818566"/>
            <a:ext cx="9506608" cy="5093503"/>
          </a:xfrm>
        </p:spPr>
        <p:txBody>
          <a:bodyPr>
            <a:noAutofit/>
          </a:bodyPr>
          <a:lstStyle/>
          <a:p>
            <a:pPr>
              <a:buFontTx/>
              <a:buNone/>
            </a:pPr>
            <a:r>
              <a:rPr lang="en-GB" sz="2200" b="1" dirty="0" smtClean="0">
                <a:latin typeface="+mn-lt"/>
              </a:rPr>
              <a:t>Principle </a:t>
            </a:r>
            <a:r>
              <a:rPr lang="en-GB" sz="2200" b="1" dirty="0">
                <a:latin typeface="+mn-lt"/>
              </a:rPr>
              <a:t>3: Leadership and management for safety</a:t>
            </a:r>
          </a:p>
          <a:p>
            <a:pPr lvl="1"/>
            <a:r>
              <a:rPr lang="en-GB" sz="2200" dirty="0">
                <a:latin typeface="+mn-lt"/>
              </a:rPr>
              <a:t>3.12.  </a:t>
            </a:r>
            <a:r>
              <a:rPr lang="en-GB" sz="2200" dirty="0" smtClean="0">
                <a:latin typeface="+mn-lt"/>
              </a:rPr>
              <a:t>“…</a:t>
            </a:r>
            <a:r>
              <a:rPr lang="en-GB" sz="2200" dirty="0">
                <a:latin typeface="+mn-lt"/>
              </a:rPr>
              <a:t>The management system has to integrate all elements of management...., including those for human performance, quality and security</a:t>
            </a:r>
            <a:r>
              <a:rPr lang="en-GB" sz="2200" dirty="0" smtClean="0">
                <a:latin typeface="+mn-lt"/>
              </a:rPr>
              <a:t>,.... </a:t>
            </a:r>
            <a:r>
              <a:rPr lang="en-GB" sz="2200" dirty="0">
                <a:latin typeface="+mn-lt"/>
              </a:rPr>
              <a:t>The management system also has to ensure the promotion of a strong safety </a:t>
            </a:r>
            <a:r>
              <a:rPr lang="en-GB" sz="2200" dirty="0" smtClean="0">
                <a:latin typeface="+mn-lt"/>
              </a:rPr>
              <a:t>culture”</a:t>
            </a:r>
          </a:p>
          <a:p>
            <a:pPr>
              <a:buNone/>
              <a:defRPr/>
            </a:pPr>
            <a:r>
              <a:rPr lang="en-GB" sz="2200" b="1" dirty="0" smtClean="0">
                <a:latin typeface="+mn-lt"/>
              </a:rPr>
              <a:t>Integration of Safety Culture in Management System</a:t>
            </a:r>
          </a:p>
          <a:p>
            <a:pPr marL="763588" lvl="2" indent="-363538">
              <a:buSzPct val="136000"/>
              <a:buFont typeface="Calibri" pitchFamily="34" charset="0"/>
              <a:buChar char="─"/>
              <a:defRPr/>
            </a:pPr>
            <a:r>
              <a:rPr lang="en-GB" sz="2200" dirty="0">
                <a:latin typeface="+mn-lt"/>
              </a:rPr>
              <a:t>3.13.    </a:t>
            </a:r>
            <a:r>
              <a:rPr lang="en-GB" sz="2200" dirty="0" smtClean="0">
                <a:latin typeface="+mn-lt"/>
              </a:rPr>
              <a:t>A safety culture that governs the attitudes and behaviour in relation to safety of all organizations and individuals concerned must be integrated in the management system</a:t>
            </a:r>
          </a:p>
          <a:p>
            <a:pPr marL="0" lvl="1" indent="0">
              <a:buNone/>
              <a:defRPr/>
            </a:pPr>
            <a:r>
              <a:rPr lang="en-GB" sz="2200" b="1" dirty="0" smtClean="0">
                <a:latin typeface="+mn-lt"/>
              </a:rPr>
              <a:t>Safety culture includes: </a:t>
            </a:r>
          </a:p>
          <a:p>
            <a:pPr marL="820738" lvl="3" indent="-269875" algn="just">
              <a:defRPr/>
            </a:pPr>
            <a:r>
              <a:rPr lang="en-GB" sz="2200" dirty="0" smtClean="0">
                <a:latin typeface="+mn-lt"/>
              </a:rPr>
              <a:t>Individual and collective commitment to safety on the part of  the leadership, the management and personnel at all levels</a:t>
            </a:r>
          </a:p>
          <a:p>
            <a:pPr marL="820738" lvl="3" indent="-269875" algn="just">
              <a:defRPr/>
            </a:pPr>
            <a:r>
              <a:rPr lang="en-GB" sz="2200" dirty="0" smtClean="0">
                <a:latin typeface="+mn-lt"/>
              </a:rPr>
              <a:t>.....encourage a questioning and learning attitude and to discourage complacency with regards to safety</a:t>
            </a:r>
            <a:endParaRPr lang="en-GB" sz="2200" dirty="0">
              <a:latin typeface="+mn-lt"/>
            </a:endParaRPr>
          </a:p>
        </p:txBody>
      </p:sp>
      <p:sp>
        <p:nvSpPr>
          <p:cNvPr id="7"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8" name="Slide Number Placeholder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10</a:t>
            </a:fld>
            <a:endParaRPr lang="en-US" dirty="0"/>
          </a:p>
        </p:txBody>
      </p:sp>
      <p:sp>
        <p:nvSpPr>
          <p:cNvPr id="9"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820183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ubrik 1"/>
          <p:cNvSpPr>
            <a:spLocks noGrp="1"/>
          </p:cNvSpPr>
          <p:nvPr>
            <p:ph type="title"/>
          </p:nvPr>
        </p:nvSpPr>
        <p:spPr>
          <a:xfrm>
            <a:off x="0" y="0"/>
            <a:ext cx="9906000" cy="900000"/>
          </a:xfrm>
        </p:spPr>
        <p:txBody>
          <a:bodyPr>
            <a:normAutofit/>
          </a:bodyPr>
          <a:lstStyle/>
          <a:p>
            <a:pPr eaLnBrk="1" hangingPunct="1"/>
            <a:r>
              <a:rPr lang="sv-SE" sz="3200" dirty="0" smtClean="0">
                <a:latin typeface="+mn-lt"/>
              </a:rPr>
              <a:t>GSR </a:t>
            </a:r>
            <a:r>
              <a:rPr lang="sv-SE" sz="3200" dirty="0">
                <a:latin typeface="+mn-lt"/>
              </a:rPr>
              <a:t>Part </a:t>
            </a:r>
            <a:r>
              <a:rPr lang="sv-SE" sz="3200" dirty="0" smtClean="0">
                <a:latin typeface="+mn-lt"/>
              </a:rPr>
              <a:t>1</a:t>
            </a:r>
            <a:r>
              <a:rPr lang="en-GB" sz="3200" dirty="0" smtClean="0">
                <a:latin typeface="+mn-lt"/>
              </a:rPr>
              <a:t>: </a:t>
            </a:r>
            <a:r>
              <a:rPr lang="sv-SE" sz="3200" dirty="0" smtClean="0">
                <a:latin typeface="+mn-lt"/>
              </a:rPr>
              <a:t>National Policy and Strategy</a:t>
            </a:r>
            <a:endParaRPr lang="en-GB" sz="3200" dirty="0" smtClean="0">
              <a:latin typeface="+mn-lt"/>
            </a:endParaRPr>
          </a:p>
        </p:txBody>
      </p:sp>
      <p:sp>
        <p:nvSpPr>
          <p:cNvPr id="115714" name="Platshållare för innehåll 2"/>
          <p:cNvSpPr>
            <a:spLocks noGrp="1"/>
          </p:cNvSpPr>
          <p:nvPr>
            <p:ph idx="1"/>
          </p:nvPr>
        </p:nvSpPr>
        <p:spPr>
          <a:xfrm>
            <a:off x="148469" y="928923"/>
            <a:ext cx="9540000" cy="5220000"/>
          </a:xfrm>
        </p:spPr>
        <p:txBody>
          <a:bodyPr>
            <a:normAutofit/>
          </a:bodyPr>
          <a:lstStyle/>
          <a:p>
            <a:pPr marL="0" indent="0">
              <a:buNone/>
            </a:pPr>
            <a:r>
              <a:rPr lang="en-GB" sz="2200" b="1" dirty="0" smtClean="0">
                <a:latin typeface="+mn-lt"/>
              </a:rPr>
              <a:t>Requirement 1: National policy and strategy for safety </a:t>
            </a:r>
          </a:p>
          <a:p>
            <a:pPr lvl="1"/>
            <a:r>
              <a:rPr lang="en-GB" sz="2200" i="1" dirty="0" smtClean="0">
                <a:latin typeface="+mn-lt"/>
              </a:rPr>
              <a:t>2.3 (g): “The promotion of leadership and management for safety, including </a:t>
            </a:r>
            <a:r>
              <a:rPr lang="en-GB" sz="2200" b="1" i="1" dirty="0" smtClean="0">
                <a:latin typeface="+mn-lt"/>
              </a:rPr>
              <a:t>safety culture.”</a:t>
            </a:r>
          </a:p>
          <a:p>
            <a:pPr marL="0" indent="0">
              <a:buNone/>
            </a:pPr>
            <a:r>
              <a:rPr lang="en-GB" sz="2200" b="1" dirty="0" smtClean="0">
                <a:latin typeface="+mn-lt"/>
              </a:rPr>
              <a:t>Requirement 19: The management system of the regulatory body</a:t>
            </a:r>
          </a:p>
          <a:p>
            <a:pPr lvl="1"/>
            <a:r>
              <a:rPr lang="en-GB" sz="2200" dirty="0" smtClean="0">
                <a:latin typeface="+mn-lt"/>
              </a:rPr>
              <a:t>4.15. The management system of the regulatory body has three purposes: … (3) </a:t>
            </a:r>
            <a:r>
              <a:rPr lang="en-GB" sz="2200" i="1" dirty="0" smtClean="0">
                <a:latin typeface="+mn-lt"/>
              </a:rPr>
              <a:t>The third purpose is to </a:t>
            </a:r>
            <a:r>
              <a:rPr lang="en-GB" sz="2200" b="1" i="1" dirty="0" smtClean="0">
                <a:latin typeface="+mn-lt"/>
              </a:rPr>
              <a:t>foster and support a safety culture </a:t>
            </a:r>
            <a:r>
              <a:rPr lang="en-GB" sz="2200" i="1" dirty="0" smtClean="0">
                <a:latin typeface="+mn-lt"/>
              </a:rPr>
              <a:t>in the regulatory body through the development and reinforcement of leadership, as well as good attitudes and behaviour in relation to safety on the part of individuals and teams</a:t>
            </a:r>
          </a:p>
          <a:p>
            <a:pPr marL="0" indent="0">
              <a:buNone/>
            </a:pPr>
            <a:r>
              <a:rPr lang="en-GB" sz="2200" b="1" dirty="0" smtClean="0">
                <a:latin typeface="+mn-lt"/>
              </a:rPr>
              <a:t>Requirement 29: Graded approach to inspections of facilities and activities </a:t>
            </a:r>
          </a:p>
          <a:p>
            <a:pPr lvl="1"/>
            <a:r>
              <a:rPr lang="en-GB" sz="2200" dirty="0" smtClean="0">
                <a:latin typeface="+mn-lt"/>
              </a:rPr>
              <a:t>4.53. In conducting inspections, the regulatory body shall consider a number of aspects, including: Management systems and </a:t>
            </a:r>
            <a:r>
              <a:rPr lang="en-GB" sz="2200" b="1" dirty="0" smtClean="0">
                <a:latin typeface="+mn-lt"/>
              </a:rPr>
              <a:t>safety culture</a:t>
            </a:r>
          </a:p>
          <a:p>
            <a:endParaRPr lang="en-GB" sz="2200" dirty="0" smtClean="0">
              <a:latin typeface="+mn-lt"/>
            </a:endParaRPr>
          </a:p>
          <a:p>
            <a:endParaRPr lang="en-GB" sz="2200" i="1" dirty="0" smtClean="0">
              <a:latin typeface="+mn-lt"/>
            </a:endParaRPr>
          </a:p>
        </p:txBody>
      </p:sp>
      <p:sp>
        <p:nvSpPr>
          <p:cNvPr id="7"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8" name="Slide Number Placeholder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11</a:t>
            </a:fld>
            <a:endParaRPr lang="en-US" dirty="0"/>
          </a:p>
        </p:txBody>
      </p:sp>
      <p:sp>
        <p:nvSpPr>
          <p:cNvPr id="9"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750286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ooter Placeholder 4">
            <a:extLst>
              <a:ext uri="{FF2B5EF4-FFF2-40B4-BE49-F238E27FC236}">
                <a16:creationId xmlns="" xmlns:a16="http://schemas.microsoft.com/office/drawing/2014/main" id="{C00B7A10-453A-AA44-9AE9-9F87A34CCD67}"/>
              </a:ext>
            </a:extLst>
          </p:cNvPr>
          <p:cNvSpPr>
            <a:spLocks noGrp="1"/>
          </p:cNvSpPr>
          <p:nvPr>
            <p:ph type="ftr" sz="quarter" idx="3"/>
          </p:nvPr>
        </p:nvSpPr>
        <p:spPr>
          <a:xfrm>
            <a:off x="355612" y="6558277"/>
            <a:ext cx="4860000" cy="252000"/>
          </a:xfrm>
          <a:solidFill>
            <a:schemeClr val="accent2">
              <a:lumMod val="60000"/>
              <a:lumOff val="40000"/>
            </a:schemeClr>
          </a:solidFill>
        </p:spPr>
        <p:txBody>
          <a:bodyPr/>
          <a:lstStyle/>
          <a:p>
            <a:r>
              <a:rPr lang="en-US" dirty="0"/>
              <a:t>Leadership and Management for Safety</a:t>
            </a:r>
          </a:p>
        </p:txBody>
      </p:sp>
      <p:sp>
        <p:nvSpPr>
          <p:cNvPr id="21" name="TextBox 20"/>
          <p:cNvSpPr txBox="1"/>
          <p:nvPr/>
        </p:nvSpPr>
        <p:spPr>
          <a:xfrm>
            <a:off x="8266676" y="5141390"/>
            <a:ext cx="1415317" cy="5078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900" dirty="0">
                <a:solidFill>
                  <a:srgbClr val="FFFFFF"/>
                </a:solidFill>
                <a:latin typeface="+mn-lt"/>
              </a:rPr>
              <a:t>Management of Processes and Activities</a:t>
            </a:r>
          </a:p>
        </p:txBody>
      </p:sp>
      <p:sp>
        <p:nvSpPr>
          <p:cNvPr id="3" name="TextBox 2"/>
          <p:cNvSpPr txBox="1"/>
          <p:nvPr/>
        </p:nvSpPr>
        <p:spPr>
          <a:xfrm>
            <a:off x="2134953" y="2757033"/>
            <a:ext cx="1609675" cy="2554545"/>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endParaRPr lang="en-GB" sz="1600" dirty="0">
              <a:solidFill>
                <a:srgbClr val="000000"/>
              </a:solidFill>
              <a:latin typeface="+mn-lt"/>
            </a:endParaRPr>
          </a:p>
          <a:p>
            <a:pPr algn="ctr"/>
            <a:endParaRPr lang="en-GB" sz="1600" dirty="0">
              <a:solidFill>
                <a:srgbClr val="000000"/>
              </a:solidFill>
              <a:latin typeface="+mn-lt"/>
            </a:endParaRPr>
          </a:p>
          <a:p>
            <a:pPr algn="ctr"/>
            <a:endParaRPr lang="en-GB" sz="1600" dirty="0">
              <a:solidFill>
                <a:srgbClr val="000000"/>
              </a:solidFill>
            </a:endParaRPr>
          </a:p>
          <a:p>
            <a:pPr algn="ctr"/>
            <a:endParaRPr lang="en-GB" sz="1600" dirty="0">
              <a:solidFill>
                <a:srgbClr val="000000"/>
              </a:solidFill>
              <a:latin typeface="+mn-lt"/>
            </a:endParaRPr>
          </a:p>
          <a:p>
            <a:pPr algn="ctr"/>
            <a:r>
              <a:rPr lang="en-GB" sz="1600" dirty="0">
                <a:solidFill>
                  <a:srgbClr val="000000"/>
                </a:solidFill>
                <a:latin typeface="+mn-lt"/>
              </a:rPr>
              <a:t>Management for Safety</a:t>
            </a:r>
          </a:p>
          <a:p>
            <a:pPr algn="ctr"/>
            <a:endParaRPr lang="en-GB" sz="1600" dirty="0">
              <a:solidFill>
                <a:srgbClr val="000000"/>
              </a:solidFill>
            </a:endParaRPr>
          </a:p>
          <a:p>
            <a:pPr algn="ctr"/>
            <a:endParaRPr lang="en-GB" sz="1600" dirty="0">
              <a:solidFill>
                <a:srgbClr val="000000"/>
              </a:solidFill>
              <a:latin typeface="+mn-lt"/>
            </a:endParaRPr>
          </a:p>
          <a:p>
            <a:pPr algn="ctr"/>
            <a:endParaRPr lang="en-GB" sz="1600" dirty="0">
              <a:solidFill>
                <a:srgbClr val="000000"/>
              </a:solidFill>
            </a:endParaRPr>
          </a:p>
          <a:p>
            <a:pPr algn="ctr"/>
            <a:endParaRPr lang="en-GB" sz="1600" dirty="0">
              <a:solidFill>
                <a:srgbClr val="000000"/>
              </a:solidFill>
              <a:latin typeface="+mn-lt"/>
            </a:endParaRPr>
          </a:p>
        </p:txBody>
      </p:sp>
      <p:sp>
        <p:nvSpPr>
          <p:cNvPr id="20" name="TextBox 19"/>
          <p:cNvSpPr txBox="1"/>
          <p:nvPr/>
        </p:nvSpPr>
        <p:spPr>
          <a:xfrm>
            <a:off x="2138446" y="2116633"/>
            <a:ext cx="1609675" cy="584775"/>
          </a:xfrm>
          <a:prstGeom prst="rect">
            <a:avLst/>
          </a:prstGeom>
          <a:solidFill>
            <a:schemeClr val="accent1"/>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Leadership for Safety</a:t>
            </a:r>
          </a:p>
        </p:txBody>
      </p:sp>
      <p:sp>
        <p:nvSpPr>
          <p:cNvPr id="22" name="TextBox 21"/>
          <p:cNvSpPr txBox="1"/>
          <p:nvPr/>
        </p:nvSpPr>
        <p:spPr>
          <a:xfrm>
            <a:off x="2138446" y="1280955"/>
            <a:ext cx="1606183" cy="769441"/>
          </a:xfrm>
          <a:prstGeom prst="rect">
            <a:avLst/>
          </a:prstGeom>
          <a:solidFill>
            <a:srgbClr val="92D05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Responsibility for Safety</a:t>
            </a:r>
          </a:p>
          <a:p>
            <a:pPr algn="ctr"/>
            <a:endParaRPr lang="en-GB" sz="1200" dirty="0">
              <a:solidFill>
                <a:srgbClr val="000000"/>
              </a:solidFill>
              <a:latin typeface="+mn-lt"/>
            </a:endParaRPr>
          </a:p>
        </p:txBody>
      </p:sp>
      <p:pic>
        <p:nvPicPr>
          <p:cNvPr id="30" name="Picture 29">
            <a:extLst>
              <a:ext uri="{FF2B5EF4-FFF2-40B4-BE49-F238E27FC236}">
                <a16:creationId xmlns="" xmlns:a16="http://schemas.microsoft.com/office/drawing/2014/main" id="{00998C0A-50CC-9D45-ABE1-09D6CEE11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7118" y="1922521"/>
            <a:ext cx="2366465" cy="3261883"/>
          </a:xfrm>
          <a:prstGeom prst="rect">
            <a:avLst/>
          </a:prstGeom>
          <a:ln w="12700">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1" name="TextBox 30">
            <a:extLst>
              <a:ext uri="{FF2B5EF4-FFF2-40B4-BE49-F238E27FC236}">
                <a16:creationId xmlns="" xmlns:a16="http://schemas.microsoft.com/office/drawing/2014/main" id="{26058380-3D2A-FD4E-A2D1-304525F9BABA}"/>
              </a:ext>
            </a:extLst>
          </p:cNvPr>
          <p:cNvSpPr txBox="1"/>
          <p:nvPr/>
        </p:nvSpPr>
        <p:spPr>
          <a:xfrm>
            <a:off x="6291854" y="2996953"/>
            <a:ext cx="1609675" cy="2062103"/>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endParaRPr lang="en-GB" sz="1600" dirty="0">
              <a:solidFill>
                <a:srgbClr val="000000"/>
              </a:solidFill>
              <a:latin typeface="+mn-lt"/>
            </a:endParaRPr>
          </a:p>
          <a:p>
            <a:pPr algn="ctr"/>
            <a:endParaRPr lang="en-GB" sz="1600" dirty="0">
              <a:solidFill>
                <a:srgbClr val="000000"/>
              </a:solidFill>
            </a:endParaRPr>
          </a:p>
          <a:p>
            <a:pPr algn="ctr"/>
            <a:r>
              <a:rPr lang="en-GB" sz="1600" dirty="0">
                <a:solidFill>
                  <a:srgbClr val="000000"/>
                </a:solidFill>
                <a:latin typeface="+mn-lt"/>
              </a:rPr>
              <a:t>Measurement, Assessment and Improvement</a:t>
            </a:r>
          </a:p>
          <a:p>
            <a:pPr algn="ctr"/>
            <a:endParaRPr lang="en-GB" sz="1600" dirty="0">
              <a:solidFill>
                <a:srgbClr val="000000"/>
              </a:solidFill>
            </a:endParaRPr>
          </a:p>
          <a:p>
            <a:pPr algn="ctr"/>
            <a:endParaRPr lang="en-GB" sz="1600" dirty="0">
              <a:solidFill>
                <a:srgbClr val="000000"/>
              </a:solidFill>
              <a:latin typeface="+mn-lt"/>
            </a:endParaRPr>
          </a:p>
        </p:txBody>
      </p:sp>
      <p:sp>
        <p:nvSpPr>
          <p:cNvPr id="32" name="TextBox 31">
            <a:extLst>
              <a:ext uri="{FF2B5EF4-FFF2-40B4-BE49-F238E27FC236}">
                <a16:creationId xmlns="" xmlns:a16="http://schemas.microsoft.com/office/drawing/2014/main" id="{DAEA48D3-DA1F-3849-AC44-0A4FA1835F11}"/>
              </a:ext>
            </a:extLst>
          </p:cNvPr>
          <p:cNvSpPr txBox="1"/>
          <p:nvPr/>
        </p:nvSpPr>
        <p:spPr>
          <a:xfrm>
            <a:off x="6279147" y="2060849"/>
            <a:ext cx="1609675" cy="830997"/>
          </a:xfrm>
          <a:prstGeom prst="rect">
            <a:avLst/>
          </a:prstGeom>
          <a:solidFill>
            <a:srgbClr val="FF0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Culture for Safety</a:t>
            </a:r>
          </a:p>
          <a:p>
            <a:pPr algn="ctr"/>
            <a:endParaRPr lang="en-GB" sz="1600" dirty="0">
              <a:solidFill>
                <a:srgbClr val="000000"/>
              </a:solidFill>
              <a:latin typeface="+mn-lt"/>
            </a:endParaRPr>
          </a:p>
        </p:txBody>
      </p:sp>
      <p:sp>
        <p:nvSpPr>
          <p:cNvPr id="33" name="TextBox 32">
            <a:extLst>
              <a:ext uri="{FF2B5EF4-FFF2-40B4-BE49-F238E27FC236}">
                <a16:creationId xmlns="" xmlns:a16="http://schemas.microsoft.com/office/drawing/2014/main" id="{9A349D32-7146-DD47-88F0-87E9F8907CC4}"/>
              </a:ext>
            </a:extLst>
          </p:cNvPr>
          <p:cNvSpPr txBox="1"/>
          <p:nvPr/>
        </p:nvSpPr>
        <p:spPr>
          <a:xfrm>
            <a:off x="8027001" y="2983309"/>
            <a:ext cx="1735243" cy="892552"/>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300" dirty="0">
                <a:solidFill>
                  <a:srgbClr val="000000"/>
                </a:solidFill>
                <a:latin typeface="+mn-lt"/>
              </a:rPr>
              <a:t>R13: Measurement, assessment and improvement of the management system</a:t>
            </a:r>
          </a:p>
        </p:txBody>
      </p:sp>
      <p:sp>
        <p:nvSpPr>
          <p:cNvPr id="34" name="TextBox 33">
            <a:extLst>
              <a:ext uri="{FF2B5EF4-FFF2-40B4-BE49-F238E27FC236}">
                <a16:creationId xmlns="" xmlns:a16="http://schemas.microsoft.com/office/drawing/2014/main" id="{8B943F4C-8B34-5E41-A0A3-8748191C17ED}"/>
              </a:ext>
            </a:extLst>
          </p:cNvPr>
          <p:cNvSpPr txBox="1"/>
          <p:nvPr/>
        </p:nvSpPr>
        <p:spPr>
          <a:xfrm>
            <a:off x="8031127" y="3964125"/>
            <a:ext cx="1690172" cy="1092607"/>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300" dirty="0">
                <a:solidFill>
                  <a:srgbClr val="000000"/>
                </a:solidFill>
              </a:rPr>
              <a:t>R14: Measurement, assessment and improvement of the management system</a:t>
            </a:r>
          </a:p>
        </p:txBody>
      </p:sp>
      <p:sp>
        <p:nvSpPr>
          <p:cNvPr id="35" name="TextBox 34">
            <a:extLst>
              <a:ext uri="{FF2B5EF4-FFF2-40B4-BE49-F238E27FC236}">
                <a16:creationId xmlns="" xmlns:a16="http://schemas.microsoft.com/office/drawing/2014/main" id="{82F5D85D-6CEC-3E47-940A-C33445123ABB}"/>
              </a:ext>
            </a:extLst>
          </p:cNvPr>
          <p:cNvSpPr txBox="1"/>
          <p:nvPr/>
        </p:nvSpPr>
        <p:spPr>
          <a:xfrm>
            <a:off x="8022178" y="2142737"/>
            <a:ext cx="1767260" cy="584775"/>
          </a:xfrm>
          <a:prstGeom prst="rect">
            <a:avLst/>
          </a:prstGeom>
          <a:solidFill>
            <a:srgbClr val="FF0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rPr>
              <a:t>R12: Fostering a culture for </a:t>
            </a:r>
            <a:r>
              <a:rPr lang="en-GB" sz="1600" dirty="0" smtClean="0">
                <a:solidFill>
                  <a:srgbClr val="000000"/>
                </a:solidFill>
              </a:rPr>
              <a:t>safety</a:t>
            </a:r>
            <a:endParaRPr lang="en-GB" sz="1600" dirty="0">
              <a:solidFill>
                <a:srgbClr val="000000"/>
              </a:solidFill>
            </a:endParaRPr>
          </a:p>
        </p:txBody>
      </p:sp>
      <p:sp>
        <p:nvSpPr>
          <p:cNvPr id="42" name="TextBox 41">
            <a:extLst>
              <a:ext uri="{FF2B5EF4-FFF2-40B4-BE49-F238E27FC236}">
                <a16:creationId xmlns="" xmlns:a16="http://schemas.microsoft.com/office/drawing/2014/main" id="{15FD49B5-D9D0-6249-B4EC-72DC763BAD09}"/>
              </a:ext>
            </a:extLst>
          </p:cNvPr>
          <p:cNvSpPr txBox="1"/>
          <p:nvPr/>
        </p:nvSpPr>
        <p:spPr>
          <a:xfrm>
            <a:off x="199631" y="1276191"/>
            <a:ext cx="1756606" cy="830997"/>
          </a:xfrm>
          <a:prstGeom prst="rect">
            <a:avLst/>
          </a:prstGeom>
          <a:solidFill>
            <a:srgbClr val="92D05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rPr>
              <a:t>R1: Achieving the fundamental safety objective</a:t>
            </a:r>
          </a:p>
        </p:txBody>
      </p:sp>
      <p:sp>
        <p:nvSpPr>
          <p:cNvPr id="45" name="TextBox 44">
            <a:extLst>
              <a:ext uri="{FF2B5EF4-FFF2-40B4-BE49-F238E27FC236}">
                <a16:creationId xmlns="" xmlns:a16="http://schemas.microsoft.com/office/drawing/2014/main" id="{DCDD8EDC-EE7E-344A-9E27-47B992B0940B}"/>
              </a:ext>
            </a:extLst>
          </p:cNvPr>
          <p:cNvSpPr txBox="1"/>
          <p:nvPr/>
        </p:nvSpPr>
        <p:spPr>
          <a:xfrm>
            <a:off x="174823" y="2978487"/>
            <a:ext cx="1781414" cy="830997"/>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latin typeface="+mn-lt"/>
              </a:rPr>
              <a:t>R3: Responsibility of Senior Management for the Management System</a:t>
            </a:r>
          </a:p>
        </p:txBody>
      </p:sp>
      <p:sp>
        <p:nvSpPr>
          <p:cNvPr id="46" name="TextBox 45">
            <a:extLst>
              <a:ext uri="{FF2B5EF4-FFF2-40B4-BE49-F238E27FC236}">
                <a16:creationId xmlns="" xmlns:a16="http://schemas.microsoft.com/office/drawing/2014/main" id="{EEEA30BD-FBF2-4243-B2EB-1F873AAC186E}"/>
              </a:ext>
            </a:extLst>
          </p:cNvPr>
          <p:cNvSpPr txBox="1"/>
          <p:nvPr/>
        </p:nvSpPr>
        <p:spPr>
          <a:xfrm>
            <a:off x="188977" y="2171223"/>
            <a:ext cx="1767260" cy="738664"/>
          </a:xfrm>
          <a:prstGeom prst="rect">
            <a:avLst/>
          </a:prstGeom>
          <a:solidFill>
            <a:schemeClr val="accent1"/>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400" dirty="0">
                <a:solidFill>
                  <a:srgbClr val="000000"/>
                </a:solidFill>
              </a:rPr>
              <a:t>R2: Demonstration leadership for safety by managers</a:t>
            </a:r>
          </a:p>
        </p:txBody>
      </p:sp>
      <p:sp>
        <p:nvSpPr>
          <p:cNvPr id="48" name="TextBox 47">
            <a:extLst>
              <a:ext uri="{FF2B5EF4-FFF2-40B4-BE49-F238E27FC236}">
                <a16:creationId xmlns="" xmlns:a16="http://schemas.microsoft.com/office/drawing/2014/main" id="{921A3075-73EF-2B47-BC0B-5B8F705DA250}"/>
              </a:ext>
            </a:extLst>
          </p:cNvPr>
          <p:cNvSpPr txBox="1"/>
          <p:nvPr/>
        </p:nvSpPr>
        <p:spPr>
          <a:xfrm>
            <a:off x="174824" y="3891040"/>
            <a:ext cx="1781414"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R4: Goals, strategies, plans and objectives</a:t>
            </a:r>
          </a:p>
          <a:p>
            <a:endParaRPr lang="en-GB" sz="1200" dirty="0">
              <a:solidFill>
                <a:srgbClr val="000000"/>
              </a:solidFill>
            </a:endParaRPr>
          </a:p>
        </p:txBody>
      </p:sp>
      <p:sp>
        <p:nvSpPr>
          <p:cNvPr id="49" name="TextBox 48">
            <a:extLst>
              <a:ext uri="{FF2B5EF4-FFF2-40B4-BE49-F238E27FC236}">
                <a16:creationId xmlns="" xmlns:a16="http://schemas.microsoft.com/office/drawing/2014/main" id="{FCEE4647-8580-A446-86FB-E15D6E17706A}"/>
              </a:ext>
            </a:extLst>
          </p:cNvPr>
          <p:cNvSpPr txBox="1"/>
          <p:nvPr/>
        </p:nvSpPr>
        <p:spPr>
          <a:xfrm>
            <a:off x="174823" y="4612521"/>
            <a:ext cx="1781414"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R5: Interaction with interested parties</a:t>
            </a:r>
          </a:p>
          <a:p>
            <a:endParaRPr lang="en-GB" sz="1200" dirty="0">
              <a:solidFill>
                <a:srgbClr val="000000"/>
              </a:solidFill>
            </a:endParaRPr>
          </a:p>
        </p:txBody>
      </p:sp>
      <p:sp>
        <p:nvSpPr>
          <p:cNvPr id="50" name="TextBox 49">
            <a:extLst>
              <a:ext uri="{FF2B5EF4-FFF2-40B4-BE49-F238E27FC236}">
                <a16:creationId xmlns="" xmlns:a16="http://schemas.microsoft.com/office/drawing/2014/main" id="{762338F3-186C-4543-BC9D-4584EB7221C7}"/>
              </a:ext>
            </a:extLst>
          </p:cNvPr>
          <p:cNvSpPr txBox="1"/>
          <p:nvPr/>
        </p:nvSpPr>
        <p:spPr>
          <a:xfrm>
            <a:off x="174823" y="5347662"/>
            <a:ext cx="1776536"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R6: Integration of the Management System</a:t>
            </a:r>
          </a:p>
          <a:p>
            <a:endParaRPr lang="en-GB" sz="1200" dirty="0">
              <a:solidFill>
                <a:srgbClr val="000000"/>
              </a:solidFill>
            </a:endParaRPr>
          </a:p>
        </p:txBody>
      </p:sp>
      <p:sp>
        <p:nvSpPr>
          <p:cNvPr id="51" name="TextBox 50">
            <a:extLst>
              <a:ext uri="{FF2B5EF4-FFF2-40B4-BE49-F238E27FC236}">
                <a16:creationId xmlns="" xmlns:a16="http://schemas.microsoft.com/office/drawing/2014/main" id="{F0DBBA65-2449-1B42-A32F-0963C511FFC9}"/>
              </a:ext>
            </a:extLst>
          </p:cNvPr>
          <p:cNvSpPr txBox="1"/>
          <p:nvPr/>
        </p:nvSpPr>
        <p:spPr>
          <a:xfrm>
            <a:off x="2144688" y="5374958"/>
            <a:ext cx="1606183"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R7: Application of the Graded Approach</a:t>
            </a:r>
          </a:p>
        </p:txBody>
      </p:sp>
      <p:sp>
        <p:nvSpPr>
          <p:cNvPr id="52" name="TextBox 51">
            <a:extLst>
              <a:ext uri="{FF2B5EF4-FFF2-40B4-BE49-F238E27FC236}">
                <a16:creationId xmlns="" xmlns:a16="http://schemas.microsoft.com/office/drawing/2014/main" id="{8F78DF40-9BB4-B647-B1AD-9A131CA7DDF8}"/>
              </a:ext>
            </a:extLst>
          </p:cNvPr>
          <p:cNvSpPr txBox="1"/>
          <p:nvPr/>
        </p:nvSpPr>
        <p:spPr>
          <a:xfrm>
            <a:off x="3884296" y="5374958"/>
            <a:ext cx="1831387"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R8: Documentation of the Management System</a:t>
            </a:r>
          </a:p>
        </p:txBody>
      </p:sp>
      <p:sp>
        <p:nvSpPr>
          <p:cNvPr id="53" name="TextBox 52">
            <a:extLst>
              <a:ext uri="{FF2B5EF4-FFF2-40B4-BE49-F238E27FC236}">
                <a16:creationId xmlns="" xmlns:a16="http://schemas.microsoft.com/office/drawing/2014/main" id="{39898B42-4623-D249-B497-840837AADD83}"/>
              </a:ext>
            </a:extLst>
          </p:cNvPr>
          <p:cNvSpPr txBox="1"/>
          <p:nvPr/>
        </p:nvSpPr>
        <p:spPr>
          <a:xfrm>
            <a:off x="174823" y="6108392"/>
            <a:ext cx="1767259"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R9: Provision of Resources</a:t>
            </a:r>
          </a:p>
          <a:p>
            <a:endParaRPr lang="en-GB" sz="1200" dirty="0">
              <a:solidFill>
                <a:srgbClr val="000000"/>
              </a:solidFill>
            </a:endParaRPr>
          </a:p>
        </p:txBody>
      </p:sp>
      <p:sp>
        <p:nvSpPr>
          <p:cNvPr id="54" name="TextBox 53">
            <a:extLst>
              <a:ext uri="{FF2B5EF4-FFF2-40B4-BE49-F238E27FC236}">
                <a16:creationId xmlns="" xmlns:a16="http://schemas.microsoft.com/office/drawing/2014/main" id="{8FABECC1-C631-0043-A184-5A113489F12A}"/>
              </a:ext>
            </a:extLst>
          </p:cNvPr>
          <p:cNvSpPr txBox="1"/>
          <p:nvPr/>
        </p:nvSpPr>
        <p:spPr>
          <a:xfrm>
            <a:off x="2134953" y="6129665"/>
            <a:ext cx="1609675"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R10: Management of Processes and Activities</a:t>
            </a:r>
          </a:p>
        </p:txBody>
      </p:sp>
      <p:sp>
        <p:nvSpPr>
          <p:cNvPr id="55" name="TextBox 54">
            <a:extLst>
              <a:ext uri="{FF2B5EF4-FFF2-40B4-BE49-F238E27FC236}">
                <a16:creationId xmlns="" xmlns:a16="http://schemas.microsoft.com/office/drawing/2014/main" id="{B94EF408-4764-5C41-A4A2-E3941647A416}"/>
              </a:ext>
            </a:extLst>
          </p:cNvPr>
          <p:cNvSpPr txBox="1"/>
          <p:nvPr/>
        </p:nvSpPr>
        <p:spPr>
          <a:xfrm>
            <a:off x="3884296" y="6130083"/>
            <a:ext cx="1866145"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R11: Management of the Supply Chain</a:t>
            </a:r>
          </a:p>
          <a:p>
            <a:endParaRPr lang="en-GB" sz="1200" dirty="0">
              <a:solidFill>
                <a:srgbClr val="000000"/>
              </a:solidFill>
            </a:endParaRPr>
          </a:p>
        </p:txBody>
      </p:sp>
      <p:sp>
        <p:nvSpPr>
          <p:cNvPr id="56" name="TextBox 55">
            <a:extLst>
              <a:ext uri="{FF2B5EF4-FFF2-40B4-BE49-F238E27FC236}">
                <a16:creationId xmlns="" xmlns:a16="http://schemas.microsoft.com/office/drawing/2014/main" id="{37C606D6-821F-6A4D-9F76-757E8180BE8E}"/>
              </a:ext>
            </a:extLst>
          </p:cNvPr>
          <p:cNvSpPr txBox="1"/>
          <p:nvPr/>
        </p:nvSpPr>
        <p:spPr>
          <a:xfrm>
            <a:off x="3976434" y="1221328"/>
            <a:ext cx="5800318" cy="5847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Responsibility for Integration of Safety into the Management System</a:t>
            </a:r>
          </a:p>
        </p:txBody>
      </p:sp>
      <p:sp>
        <p:nvSpPr>
          <p:cNvPr id="58" name="TextBox 57">
            <a:extLst>
              <a:ext uri="{FF2B5EF4-FFF2-40B4-BE49-F238E27FC236}">
                <a16:creationId xmlns="" xmlns:a16="http://schemas.microsoft.com/office/drawing/2014/main" id="{54D8378D-835D-5E43-8C02-AFE5E12C517B}"/>
              </a:ext>
            </a:extLst>
          </p:cNvPr>
          <p:cNvSpPr txBox="1"/>
          <p:nvPr/>
        </p:nvSpPr>
        <p:spPr>
          <a:xfrm>
            <a:off x="6188307" y="5301208"/>
            <a:ext cx="3363416" cy="33855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The Management System</a:t>
            </a:r>
          </a:p>
        </p:txBody>
      </p:sp>
      <p:sp>
        <p:nvSpPr>
          <p:cNvPr id="59" name="TextBox 58">
            <a:extLst>
              <a:ext uri="{FF2B5EF4-FFF2-40B4-BE49-F238E27FC236}">
                <a16:creationId xmlns="" xmlns:a16="http://schemas.microsoft.com/office/drawing/2014/main" id="{3C3EB98C-BCF9-8C43-839B-94122A5811B2}"/>
              </a:ext>
            </a:extLst>
          </p:cNvPr>
          <p:cNvSpPr txBox="1"/>
          <p:nvPr/>
        </p:nvSpPr>
        <p:spPr>
          <a:xfrm>
            <a:off x="6279147" y="5661248"/>
            <a:ext cx="3259869" cy="33855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Management of Resources</a:t>
            </a:r>
          </a:p>
        </p:txBody>
      </p:sp>
      <p:sp>
        <p:nvSpPr>
          <p:cNvPr id="60" name="TextBox 59">
            <a:extLst>
              <a:ext uri="{FF2B5EF4-FFF2-40B4-BE49-F238E27FC236}">
                <a16:creationId xmlns="" xmlns:a16="http://schemas.microsoft.com/office/drawing/2014/main" id="{055FF7A8-0576-094F-B617-08C161F55EFB}"/>
              </a:ext>
            </a:extLst>
          </p:cNvPr>
          <p:cNvSpPr txBox="1"/>
          <p:nvPr/>
        </p:nvSpPr>
        <p:spPr>
          <a:xfrm>
            <a:off x="6279147" y="6129665"/>
            <a:ext cx="3120347" cy="5847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Management of Processes and Activities</a:t>
            </a:r>
          </a:p>
        </p:txBody>
      </p:sp>
      <p:sp>
        <p:nvSpPr>
          <p:cNvPr id="29" name="Title 1"/>
          <p:cNvSpPr txBox="1">
            <a:spLocks/>
          </p:cNvSpPr>
          <p:nvPr/>
        </p:nvSpPr>
        <p:spPr>
          <a:xfrm>
            <a:off x="0" y="15766"/>
            <a:ext cx="9906000"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kern="0" dirty="0"/>
              <a:t>GSR Part 2 Leadership &amp; Management for Safety</a:t>
            </a:r>
          </a:p>
        </p:txBody>
      </p:sp>
      <p:sp>
        <p:nvSpPr>
          <p:cNvPr id="36" name="Slide Number Placeholder 5"/>
          <p:cNvSpPr>
            <a:spLocks noGrp="1"/>
          </p:cNvSpPr>
          <p:nvPr>
            <p:ph type="sldNum" sz="quarter" idx="4"/>
          </p:nvPr>
        </p:nvSpPr>
        <p:spPr>
          <a:xfrm>
            <a:off x="9180000" y="6480000"/>
            <a:ext cx="540000" cy="252000"/>
          </a:xfrm>
        </p:spPr>
        <p:txBody>
          <a:bodyPr/>
          <a:lstStyle/>
          <a:p>
            <a:fld id="{23A0628E-C12F-4F8C-9895-BCD5E30100D3}" type="slidenum">
              <a:rPr lang="en-US" smtClean="0"/>
              <a:pPr/>
              <a:t>12</a:t>
            </a:fld>
            <a:endParaRPr lang="en-US" dirty="0"/>
          </a:p>
        </p:txBody>
      </p:sp>
      <p:sp>
        <p:nvSpPr>
          <p:cNvPr id="37" name="Date Placeholder 13"/>
          <p:cNvSpPr txBox="1">
            <a:spLocks/>
          </p:cNvSpPr>
          <p:nvPr/>
        </p:nvSpPr>
        <p:spPr bwMode="white">
          <a:xfrm>
            <a:off x="6812400" y="658769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Tree>
    <p:extLst>
      <p:ext uri="{BB962C8B-B14F-4D97-AF65-F5344CB8AC3E}">
        <p14:creationId xmlns:p14="http://schemas.microsoft.com/office/powerpoint/2010/main" val="221475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56"/>
                                        </p:tgtEl>
                                      </p:cBhvr>
                                    </p:animEffect>
                                    <p:set>
                                      <p:cBhvr>
                                        <p:cTn id="39" dur="1" fill="hold">
                                          <p:stCondLst>
                                            <p:cond delay="499"/>
                                          </p:stCondLst>
                                        </p:cTn>
                                        <p:tgtEl>
                                          <p:spTgt spid="56"/>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58"/>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5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5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52"/>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58"/>
                                        </p:tgtEl>
                                      </p:cBhvr>
                                    </p:animEffect>
                                    <p:set>
                                      <p:cBhvr>
                                        <p:cTn id="60" dur="1" fill="hold">
                                          <p:stCondLst>
                                            <p:cond delay="499"/>
                                          </p:stCondLst>
                                        </p:cTn>
                                        <p:tgtEl>
                                          <p:spTgt spid="5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9"/>
                                        </p:tgtEl>
                                      </p:cBhvr>
                                    </p:animEffect>
                                    <p:set>
                                      <p:cBhvr>
                                        <p:cTn id="73" dur="1" fill="hold">
                                          <p:stCondLst>
                                            <p:cond delay="499"/>
                                          </p:stCondLst>
                                        </p:cTn>
                                        <p:tgtEl>
                                          <p:spTgt spid="59"/>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60"/>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54"/>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55"/>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0" presetClass="exit" presetSubtype="0" fill="hold" grpId="1" nodeType="clickEffect">
                                  <p:stCondLst>
                                    <p:cond delay="0"/>
                                  </p:stCondLst>
                                  <p:childTnLst>
                                    <p:animEffect transition="out" filter="fade">
                                      <p:cBhvr>
                                        <p:cTn id="89" dur="500"/>
                                        <p:tgtEl>
                                          <p:spTgt spid="60"/>
                                        </p:tgtEl>
                                      </p:cBhvr>
                                    </p:animEffect>
                                    <p:set>
                                      <p:cBhvr>
                                        <p:cTn id="90" dur="1" fill="hold">
                                          <p:stCondLst>
                                            <p:cond delay="499"/>
                                          </p:stCondLst>
                                        </p:cTn>
                                        <p:tgtEl>
                                          <p:spTgt spid="60"/>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31" grpId="0" animBg="1"/>
      <p:bldP spid="32" grpId="0" animBg="1"/>
      <p:bldP spid="33" grpId="0" animBg="1"/>
      <p:bldP spid="34" grpId="0" animBg="1"/>
      <p:bldP spid="35" grpId="0" animBg="1"/>
      <p:bldP spid="42" grpId="0" animBg="1"/>
      <p:bldP spid="45" grpId="0" animBg="1"/>
      <p:bldP spid="46" grpId="0" animBg="1"/>
      <p:bldP spid="48" grpId="0" animBg="1"/>
      <p:bldP spid="49" grpId="0" animBg="1"/>
      <p:bldP spid="50" grpId="0" animBg="1"/>
      <p:bldP spid="51" grpId="0" animBg="1"/>
      <p:bldP spid="52" grpId="0" animBg="1"/>
      <p:bldP spid="53" grpId="0" animBg="1"/>
      <p:bldP spid="54" grpId="0" animBg="1"/>
      <p:bldP spid="55" grpId="0" animBg="1"/>
      <p:bldP spid="56" grpId="0"/>
      <p:bldP spid="56" grpId="1"/>
      <p:bldP spid="58" grpId="0"/>
      <p:bldP spid="58" grpId="1"/>
      <p:bldP spid="59" grpId="0"/>
      <p:bldP spid="59" grpId="1"/>
      <p:bldP spid="60" grpId="0"/>
      <p:bldP spid="60"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906000" cy="900000"/>
          </a:xfrm>
        </p:spPr>
        <p:txBody>
          <a:bodyPr>
            <a:normAutofit/>
          </a:bodyPr>
          <a:lstStyle/>
          <a:p>
            <a:r>
              <a:rPr lang="en-GB" sz="3200" dirty="0" smtClean="0">
                <a:latin typeface="+mn-lt"/>
              </a:rPr>
              <a:t>GSR Part 2: Requirements on Safety Culture</a:t>
            </a:r>
            <a:endParaRPr lang="en-GB" sz="3200" dirty="0">
              <a:latin typeface="+mn-lt"/>
            </a:endParaRPr>
          </a:p>
        </p:txBody>
      </p:sp>
      <p:sp>
        <p:nvSpPr>
          <p:cNvPr id="3" name="Content Placeholder 2"/>
          <p:cNvSpPr>
            <a:spLocks noGrp="1"/>
          </p:cNvSpPr>
          <p:nvPr>
            <p:ph idx="1"/>
          </p:nvPr>
        </p:nvSpPr>
        <p:spPr>
          <a:xfrm>
            <a:off x="53872" y="834330"/>
            <a:ext cx="9673452" cy="5220000"/>
          </a:xfrm>
        </p:spPr>
        <p:txBody>
          <a:bodyPr>
            <a:noAutofit/>
          </a:bodyPr>
          <a:lstStyle/>
          <a:p>
            <a:pPr lvl="0">
              <a:buNone/>
              <a:defRPr/>
            </a:pPr>
            <a:r>
              <a:rPr lang="en-AU" sz="2200" b="1" dirty="0">
                <a:latin typeface="+mn-lt"/>
              </a:rPr>
              <a:t>Requirement 12: Fostering a culture for safety</a:t>
            </a:r>
          </a:p>
          <a:p>
            <a:pPr marL="400050" lvl="1" indent="0">
              <a:buNone/>
              <a:defRPr/>
            </a:pPr>
            <a:r>
              <a:rPr lang="en-AU" sz="2200" i="1" dirty="0" smtClean="0">
                <a:latin typeface="+mn-lt"/>
              </a:rPr>
              <a:t>“Individuals </a:t>
            </a:r>
            <a:r>
              <a:rPr lang="en-AU" sz="2200" i="1" dirty="0">
                <a:latin typeface="+mn-lt"/>
              </a:rPr>
              <a:t>in the organization, from senior managers downwards, shall foster a strong safety culture. The management system and leadership for safety shall be such as to foster and sustain a strong safety culture</a:t>
            </a:r>
            <a:r>
              <a:rPr lang="en-AU" sz="2200" i="1" dirty="0" smtClean="0">
                <a:latin typeface="+mn-lt"/>
              </a:rPr>
              <a:t>.”</a:t>
            </a:r>
          </a:p>
          <a:p>
            <a:pPr marL="400050" lvl="1" indent="0">
              <a:buNone/>
              <a:defRPr/>
            </a:pPr>
            <a:endParaRPr lang="en-AU" sz="800" i="1" dirty="0">
              <a:latin typeface="+mn-lt"/>
            </a:endParaRPr>
          </a:p>
          <a:p>
            <a:pPr marL="844550" lvl="1" indent="-444500">
              <a:buNone/>
              <a:defRPr/>
            </a:pPr>
            <a:r>
              <a:rPr lang="en-AU" sz="2200" dirty="0">
                <a:latin typeface="+mn-lt"/>
              </a:rPr>
              <a:t>5.1. All individuals in the organization shall contribute to fostering and sustaining a strong safety culture</a:t>
            </a:r>
          </a:p>
          <a:p>
            <a:pPr marL="844550" lvl="1" indent="-444500">
              <a:buNone/>
              <a:defRPr/>
            </a:pPr>
            <a:r>
              <a:rPr lang="en-AU" sz="2200" dirty="0">
                <a:latin typeface="+mn-lt"/>
              </a:rPr>
              <a:t>5.2. Senior managers and all other managers shall advocate and support :</a:t>
            </a:r>
          </a:p>
          <a:p>
            <a:pPr marL="844550" lvl="2" indent="-269875">
              <a:tabLst>
                <a:tab pos="444500" algn="l"/>
              </a:tabLst>
              <a:defRPr/>
            </a:pPr>
            <a:r>
              <a:rPr lang="en-GB" sz="2200" b="1" i="1" dirty="0">
                <a:latin typeface="+mn-lt"/>
              </a:rPr>
              <a:t>common understanding</a:t>
            </a:r>
            <a:r>
              <a:rPr lang="en-GB" sz="2200" i="1" dirty="0">
                <a:latin typeface="+mn-lt"/>
              </a:rPr>
              <a:t> of safety </a:t>
            </a:r>
            <a:r>
              <a:rPr lang="en-GB" sz="2200" i="1" dirty="0" smtClean="0">
                <a:latin typeface="+mn-lt"/>
              </a:rPr>
              <a:t>culture</a:t>
            </a:r>
            <a:endParaRPr lang="en-GB" sz="2200" i="1" dirty="0">
              <a:latin typeface="+mn-lt"/>
            </a:endParaRPr>
          </a:p>
          <a:p>
            <a:pPr marL="844550" lvl="2" indent="-269875">
              <a:tabLst>
                <a:tab pos="444500" algn="l"/>
              </a:tabLst>
              <a:defRPr/>
            </a:pPr>
            <a:r>
              <a:rPr lang="en-GB" sz="2200" i="1" dirty="0">
                <a:latin typeface="+mn-lt"/>
              </a:rPr>
              <a:t>organization supports individuals in carrying out </a:t>
            </a:r>
            <a:r>
              <a:rPr lang="en-GB" sz="2200" i="1" dirty="0" smtClean="0">
                <a:latin typeface="+mn-lt"/>
              </a:rPr>
              <a:t/>
            </a:r>
            <a:br>
              <a:rPr lang="en-GB" sz="2200" i="1" dirty="0" smtClean="0">
                <a:latin typeface="+mn-lt"/>
              </a:rPr>
            </a:br>
            <a:r>
              <a:rPr lang="en-GB" sz="2200" i="1" dirty="0" smtClean="0">
                <a:latin typeface="+mn-lt"/>
              </a:rPr>
              <a:t>their  </a:t>
            </a:r>
            <a:r>
              <a:rPr lang="en-GB" sz="2200" i="1" dirty="0">
                <a:latin typeface="+mn-lt"/>
              </a:rPr>
              <a:t>tasks, taking into account the ITO</a:t>
            </a:r>
          </a:p>
          <a:p>
            <a:pPr marL="844550" lvl="2" indent="-269875">
              <a:tabLst>
                <a:tab pos="444500" algn="l"/>
              </a:tabLst>
              <a:defRPr/>
            </a:pPr>
            <a:r>
              <a:rPr lang="en-GB" sz="2200" i="1" dirty="0">
                <a:latin typeface="+mn-lt"/>
              </a:rPr>
              <a:t>learning and questioning attitude at all levels of </a:t>
            </a:r>
            <a:r>
              <a:rPr lang="en-GB" sz="2200" i="1" dirty="0" smtClean="0">
                <a:latin typeface="+mn-lt"/>
              </a:rPr>
              <a:t/>
            </a:r>
            <a:br>
              <a:rPr lang="en-GB" sz="2200" i="1" dirty="0" smtClean="0">
                <a:latin typeface="+mn-lt"/>
              </a:rPr>
            </a:br>
            <a:r>
              <a:rPr lang="en-GB" sz="2200" i="1" dirty="0" smtClean="0">
                <a:latin typeface="+mn-lt"/>
              </a:rPr>
              <a:t>the organization</a:t>
            </a:r>
            <a:endParaRPr lang="en-GB" sz="2200" i="1" dirty="0">
              <a:latin typeface="+mn-lt"/>
            </a:endParaRPr>
          </a:p>
          <a:p>
            <a:pPr marL="844550" lvl="2" indent="-269875">
              <a:tabLst>
                <a:tab pos="444500" algn="l"/>
              </a:tabLst>
              <a:defRPr/>
            </a:pPr>
            <a:r>
              <a:rPr lang="en-GB" sz="2200" i="1" dirty="0">
                <a:latin typeface="+mn-lt"/>
              </a:rPr>
              <a:t>develop and improve its safety </a:t>
            </a:r>
            <a:r>
              <a:rPr lang="en-GB" sz="2200" i="1" dirty="0" smtClean="0">
                <a:latin typeface="+mn-lt"/>
              </a:rPr>
              <a:t>culture</a:t>
            </a:r>
            <a:endParaRPr lang="en-GB" sz="2200" i="1" dirty="0">
              <a:latin typeface="+mn-lt"/>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8786" y="3567362"/>
            <a:ext cx="1808357" cy="24990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9"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13</a:t>
            </a:fld>
            <a:endParaRPr lang="en-US" dirty="0"/>
          </a:p>
        </p:txBody>
      </p:sp>
      <p:sp>
        <p:nvSpPr>
          <p:cNvPr id="10"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3327594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354" y="780026"/>
            <a:ext cx="9612501" cy="5305464"/>
          </a:xfrm>
        </p:spPr>
        <p:txBody>
          <a:bodyPr>
            <a:noAutofit/>
          </a:bodyPr>
          <a:lstStyle/>
          <a:p>
            <a:pPr marL="0" indent="0">
              <a:spcBef>
                <a:spcPts val="0"/>
              </a:spcBef>
              <a:buNone/>
            </a:pPr>
            <a:r>
              <a:rPr lang="en-GB" sz="2400" b="1" dirty="0">
                <a:latin typeface="+mn-lt"/>
              </a:rPr>
              <a:t>Requirement 14: Measurement, assessment and </a:t>
            </a:r>
            <a:r>
              <a:rPr lang="en-GB" sz="2400" b="1" dirty="0" smtClean="0">
                <a:latin typeface="+mn-lt"/>
              </a:rPr>
              <a:t>        improvement </a:t>
            </a:r>
            <a:r>
              <a:rPr lang="en-GB" sz="2400" b="1" dirty="0">
                <a:latin typeface="+mn-lt"/>
              </a:rPr>
              <a:t>of leadership </a:t>
            </a:r>
            <a:r>
              <a:rPr lang="en-GB" sz="2400" b="1" dirty="0" smtClean="0">
                <a:latin typeface="+mn-lt"/>
              </a:rPr>
              <a:t>for </a:t>
            </a:r>
            <a:r>
              <a:rPr lang="en-GB" sz="2400" b="1" dirty="0">
                <a:latin typeface="+mn-lt"/>
              </a:rPr>
              <a:t>safety and of safety </a:t>
            </a:r>
            <a:r>
              <a:rPr lang="en-GB" sz="2400" b="1" dirty="0" smtClean="0">
                <a:latin typeface="+mn-lt"/>
              </a:rPr>
              <a:t>culture</a:t>
            </a:r>
          </a:p>
          <a:p>
            <a:pPr marL="0" indent="0">
              <a:spcBef>
                <a:spcPts val="0"/>
              </a:spcBef>
              <a:buNone/>
            </a:pPr>
            <a:endParaRPr lang="en-GB" sz="900" b="1" dirty="0">
              <a:latin typeface="+mn-lt"/>
            </a:endParaRPr>
          </a:p>
          <a:p>
            <a:pPr marL="0" indent="0">
              <a:spcBef>
                <a:spcPts val="0"/>
              </a:spcBef>
              <a:buNone/>
            </a:pPr>
            <a:r>
              <a:rPr lang="en-GB" sz="2400" i="1" dirty="0" smtClean="0">
                <a:latin typeface="+mn-lt"/>
              </a:rPr>
              <a:t>“Senior </a:t>
            </a:r>
            <a:r>
              <a:rPr lang="en-GB" sz="2400" i="1" dirty="0">
                <a:latin typeface="+mn-lt"/>
              </a:rPr>
              <a:t>management shall regularly commission assessments of </a:t>
            </a:r>
            <a:r>
              <a:rPr lang="en-GB" sz="2400" i="1" dirty="0" smtClean="0">
                <a:latin typeface="+mn-lt"/>
              </a:rPr>
              <a:t>leadership for </a:t>
            </a:r>
            <a:r>
              <a:rPr lang="en-GB" sz="2400" i="1" dirty="0">
                <a:latin typeface="+mn-lt"/>
              </a:rPr>
              <a:t>safety and of safety culture in its own </a:t>
            </a:r>
            <a:r>
              <a:rPr lang="en-GB" sz="2400" i="1" dirty="0" smtClean="0">
                <a:latin typeface="+mn-lt"/>
              </a:rPr>
              <a:t>organization”.</a:t>
            </a:r>
          </a:p>
          <a:p>
            <a:pPr marL="0" indent="0">
              <a:spcBef>
                <a:spcPts val="0"/>
              </a:spcBef>
              <a:buNone/>
            </a:pPr>
            <a:endParaRPr lang="en-GB" sz="800" i="1" dirty="0">
              <a:latin typeface="+mn-lt"/>
            </a:endParaRPr>
          </a:p>
          <a:p>
            <a:pPr marL="111125" indent="0">
              <a:spcBef>
                <a:spcPts val="0"/>
              </a:spcBef>
              <a:buNone/>
            </a:pPr>
            <a:r>
              <a:rPr lang="en-GB" sz="2200" dirty="0">
                <a:latin typeface="+mn-lt"/>
              </a:rPr>
              <a:t>6.9</a:t>
            </a:r>
            <a:r>
              <a:rPr lang="en-GB" sz="2200" dirty="0" smtClean="0">
                <a:latin typeface="+mn-lt"/>
              </a:rPr>
              <a:t>. Senior </a:t>
            </a:r>
            <a:r>
              <a:rPr lang="en-GB" sz="2200" dirty="0">
                <a:latin typeface="+mn-lt"/>
              </a:rPr>
              <a:t>management shall ensure that self-assessment of </a:t>
            </a:r>
            <a:r>
              <a:rPr lang="en-GB" sz="2200" dirty="0" smtClean="0">
                <a:latin typeface="+mn-lt"/>
              </a:rPr>
              <a:t>safety </a:t>
            </a:r>
            <a:r>
              <a:rPr lang="en-GB" sz="2200" dirty="0">
                <a:latin typeface="+mn-lt"/>
              </a:rPr>
              <a:t>culture includes assessment at all organizational levels and </a:t>
            </a:r>
            <a:r>
              <a:rPr lang="en-GB" sz="2200" dirty="0" smtClean="0">
                <a:latin typeface="+mn-lt"/>
              </a:rPr>
              <a:t>for </a:t>
            </a:r>
            <a:r>
              <a:rPr lang="en-GB" sz="2200" dirty="0">
                <a:latin typeface="+mn-lt"/>
              </a:rPr>
              <a:t>all functions in the </a:t>
            </a:r>
            <a:r>
              <a:rPr lang="en-GB" sz="2200" dirty="0" smtClean="0">
                <a:latin typeface="+mn-lt"/>
              </a:rPr>
              <a:t>organization using  </a:t>
            </a:r>
            <a:r>
              <a:rPr lang="en-GB" sz="2200" dirty="0">
                <a:latin typeface="+mn-lt"/>
              </a:rPr>
              <a:t>recognized experts </a:t>
            </a:r>
            <a:r>
              <a:rPr lang="en-GB" sz="2200" dirty="0" smtClean="0">
                <a:latin typeface="+mn-lt"/>
              </a:rPr>
              <a:t>for </a:t>
            </a:r>
            <a:r>
              <a:rPr lang="en-GB" sz="2200" dirty="0">
                <a:latin typeface="+mn-lt"/>
              </a:rPr>
              <a:t>the </a:t>
            </a:r>
            <a:r>
              <a:rPr lang="en-GB" sz="2200" dirty="0" smtClean="0">
                <a:latin typeface="+mn-lt"/>
              </a:rPr>
              <a:t>assessment.</a:t>
            </a:r>
          </a:p>
          <a:p>
            <a:pPr marL="111125" indent="0">
              <a:spcBef>
                <a:spcPts val="0"/>
              </a:spcBef>
              <a:buNone/>
            </a:pPr>
            <a:endParaRPr lang="en-GB" sz="800" dirty="0" smtClean="0">
              <a:latin typeface="+mn-lt"/>
            </a:endParaRPr>
          </a:p>
          <a:p>
            <a:pPr marL="111125" indent="0">
              <a:spcBef>
                <a:spcPts val="0"/>
              </a:spcBef>
              <a:buNone/>
            </a:pPr>
            <a:r>
              <a:rPr lang="en-GB" sz="2200" dirty="0" smtClean="0">
                <a:latin typeface="+mn-lt"/>
              </a:rPr>
              <a:t>6.10. Senior </a:t>
            </a:r>
            <a:r>
              <a:rPr lang="en-GB" sz="2200" dirty="0">
                <a:latin typeface="+mn-lt"/>
              </a:rPr>
              <a:t>management shall ensure that an independent assessment of </a:t>
            </a:r>
            <a:r>
              <a:rPr lang="en-GB" sz="2200" dirty="0" smtClean="0">
                <a:latin typeface="+mn-lt"/>
              </a:rPr>
              <a:t>safety </a:t>
            </a:r>
            <a:r>
              <a:rPr lang="en-GB" sz="2200" dirty="0">
                <a:latin typeface="+mn-lt"/>
              </a:rPr>
              <a:t>culture is conducted for enhancement of </a:t>
            </a:r>
            <a:r>
              <a:rPr lang="en-GB" sz="2200" dirty="0" smtClean="0">
                <a:latin typeface="+mn-lt"/>
              </a:rPr>
              <a:t>the organizational </a:t>
            </a:r>
            <a:r>
              <a:rPr lang="en-GB" sz="2200" dirty="0">
                <a:latin typeface="+mn-lt"/>
              </a:rPr>
              <a:t>culture for </a:t>
            </a:r>
            <a:r>
              <a:rPr lang="en-GB" sz="2200" dirty="0" smtClean="0">
                <a:latin typeface="+mn-lt"/>
              </a:rPr>
              <a:t>safety</a:t>
            </a:r>
          </a:p>
          <a:p>
            <a:pPr marL="111125" indent="0">
              <a:spcBef>
                <a:spcPts val="0"/>
              </a:spcBef>
              <a:buNone/>
            </a:pPr>
            <a:endParaRPr lang="en-GB" sz="900" dirty="0" smtClean="0">
              <a:latin typeface="+mn-lt"/>
            </a:endParaRPr>
          </a:p>
          <a:p>
            <a:pPr marL="111125" indent="0">
              <a:spcBef>
                <a:spcPts val="0"/>
              </a:spcBef>
              <a:buNone/>
            </a:pPr>
            <a:r>
              <a:rPr lang="en-GB" sz="2200" dirty="0" smtClean="0">
                <a:latin typeface="+mn-lt"/>
              </a:rPr>
              <a:t>6.11. The </a:t>
            </a:r>
            <a:r>
              <a:rPr lang="en-GB" sz="2200" dirty="0">
                <a:latin typeface="+mn-lt"/>
              </a:rPr>
              <a:t>results of </a:t>
            </a:r>
            <a:r>
              <a:rPr lang="en-GB" sz="2200" dirty="0" smtClean="0">
                <a:latin typeface="+mn-lt"/>
              </a:rPr>
              <a:t> assessments of </a:t>
            </a:r>
            <a:r>
              <a:rPr lang="en-GB" sz="2200" dirty="0">
                <a:latin typeface="+mn-lt"/>
              </a:rPr>
              <a:t>safety </a:t>
            </a:r>
            <a:r>
              <a:rPr lang="en-GB" sz="2200" dirty="0" smtClean="0">
                <a:latin typeface="+mn-lt"/>
              </a:rPr>
              <a:t>culture shall </a:t>
            </a:r>
            <a:r>
              <a:rPr lang="en-GB" sz="2200" dirty="0">
                <a:latin typeface="+mn-lt"/>
              </a:rPr>
              <a:t>be communicated at all levels in the </a:t>
            </a:r>
            <a:r>
              <a:rPr lang="en-GB" sz="2200" dirty="0" smtClean="0">
                <a:latin typeface="+mn-lt"/>
              </a:rPr>
              <a:t>organization</a:t>
            </a:r>
            <a:r>
              <a:rPr lang="en-GB" sz="2200" dirty="0">
                <a:latin typeface="+mn-lt"/>
              </a:rPr>
              <a:t>. The results of such assessments shall be acted upon to foster and </a:t>
            </a:r>
            <a:r>
              <a:rPr lang="en-GB" sz="2200" dirty="0" smtClean="0">
                <a:latin typeface="+mn-lt"/>
              </a:rPr>
              <a:t>sustain </a:t>
            </a:r>
            <a:r>
              <a:rPr lang="en-GB" sz="2200" dirty="0">
                <a:latin typeface="+mn-lt"/>
              </a:rPr>
              <a:t>a strong safety </a:t>
            </a:r>
            <a:r>
              <a:rPr lang="en-GB" sz="2200" dirty="0" smtClean="0">
                <a:latin typeface="+mn-lt"/>
              </a:rPr>
              <a:t>culture and a learning </a:t>
            </a:r>
            <a:r>
              <a:rPr lang="en-GB" sz="2200" dirty="0">
                <a:latin typeface="+mn-lt"/>
              </a:rPr>
              <a:t>attitude within the organization</a:t>
            </a:r>
          </a:p>
          <a:p>
            <a:pPr>
              <a:spcBef>
                <a:spcPts val="0"/>
              </a:spcBef>
            </a:pPr>
            <a:endParaRPr lang="en-GB" sz="2400" dirty="0">
              <a:latin typeface="+mn-lt"/>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48604" y="157653"/>
            <a:ext cx="1131267" cy="15633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9"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14</a:t>
            </a:fld>
            <a:endParaRPr lang="en-US" dirty="0"/>
          </a:p>
        </p:txBody>
      </p:sp>
      <p:sp>
        <p:nvSpPr>
          <p:cNvPr id="10"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
        <p:nvSpPr>
          <p:cNvPr id="11" name="Title 1"/>
          <p:cNvSpPr>
            <a:spLocks noGrp="1"/>
          </p:cNvSpPr>
          <p:nvPr>
            <p:ph type="title"/>
          </p:nvPr>
        </p:nvSpPr>
        <p:spPr>
          <a:xfrm>
            <a:off x="0" y="0"/>
            <a:ext cx="9906000" cy="900000"/>
          </a:xfrm>
        </p:spPr>
        <p:txBody>
          <a:bodyPr>
            <a:normAutofit/>
          </a:bodyPr>
          <a:lstStyle/>
          <a:p>
            <a:r>
              <a:rPr lang="en-GB" sz="3200" dirty="0" smtClean="0">
                <a:latin typeface="+mn-lt"/>
              </a:rPr>
              <a:t>GSR Part 2: Requirements on Safety Culture</a:t>
            </a:r>
            <a:endParaRPr lang="en-GB" sz="3200" dirty="0">
              <a:latin typeface="+mn-lt"/>
            </a:endParaRPr>
          </a:p>
        </p:txBody>
      </p:sp>
    </p:spTree>
    <p:extLst>
      <p:ext uri="{BB962C8B-B14F-4D97-AF65-F5344CB8AC3E}">
        <p14:creationId xmlns:p14="http://schemas.microsoft.com/office/powerpoint/2010/main" val="2555823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0"/>
            <a:ext cx="9906000" cy="900000"/>
          </a:xfrm>
        </p:spPr>
        <p:txBody>
          <a:bodyPr>
            <a:normAutofit/>
          </a:bodyPr>
          <a:lstStyle/>
          <a:p>
            <a:pPr eaLnBrk="1" hangingPunct="1"/>
            <a:r>
              <a:rPr lang="en-GB" dirty="0" smtClean="0"/>
              <a:t>SSG 16 Recommendations</a:t>
            </a:r>
          </a:p>
        </p:txBody>
      </p:sp>
      <p:sp>
        <p:nvSpPr>
          <p:cNvPr id="3" name="Content Placeholder 2"/>
          <p:cNvSpPr>
            <a:spLocks noGrp="1"/>
          </p:cNvSpPr>
          <p:nvPr>
            <p:ph idx="1"/>
          </p:nvPr>
        </p:nvSpPr>
        <p:spPr>
          <a:xfrm>
            <a:off x="126124" y="854604"/>
            <a:ext cx="9547339" cy="4857403"/>
          </a:xfrm>
        </p:spPr>
        <p:txBody>
          <a:bodyPr>
            <a:noAutofit/>
          </a:bodyPr>
          <a:lstStyle/>
          <a:p>
            <a:pPr marL="342900" lvl="1" indent="-342900">
              <a:buFont typeface="Arial" panose="020B0604020202020204" pitchFamily="34" charset="0"/>
              <a:buChar char="•"/>
            </a:pPr>
            <a:r>
              <a:rPr lang="en-GB" sz="2200" b="1" dirty="0" smtClean="0">
                <a:latin typeface="+mn-lt"/>
              </a:rPr>
              <a:t>Phase 1</a:t>
            </a:r>
          </a:p>
          <a:p>
            <a:pPr marL="742950" lvl="2" indent="-342900"/>
            <a:r>
              <a:rPr lang="en-GB" sz="2200" dirty="0" smtClean="0">
                <a:latin typeface="+mn-lt"/>
              </a:rPr>
              <a:t>Action </a:t>
            </a:r>
            <a:r>
              <a:rPr lang="en-GB" sz="2200" dirty="0">
                <a:latin typeface="+mn-lt"/>
              </a:rPr>
              <a:t>72. The government should take into </a:t>
            </a:r>
            <a:r>
              <a:rPr lang="en-GB" sz="2200" dirty="0" smtClean="0">
                <a:latin typeface="+mn-lt"/>
              </a:rPr>
              <a:t>account</a:t>
            </a:r>
            <a:br>
              <a:rPr lang="en-GB" sz="2200" dirty="0" smtClean="0">
                <a:latin typeface="+mn-lt"/>
              </a:rPr>
            </a:br>
            <a:r>
              <a:rPr lang="en-GB" sz="2200" dirty="0" smtClean="0">
                <a:latin typeface="+mn-lt"/>
              </a:rPr>
              <a:t>the </a:t>
            </a:r>
            <a:r>
              <a:rPr lang="en-GB" sz="2200" dirty="0">
                <a:latin typeface="+mn-lt"/>
              </a:rPr>
              <a:t>essential role of leadership and management for </a:t>
            </a:r>
            <a:r>
              <a:rPr lang="en-GB" sz="2200" dirty="0" smtClean="0">
                <a:latin typeface="+mn-lt"/>
              </a:rPr>
              <a:t/>
            </a:r>
            <a:br>
              <a:rPr lang="en-GB" sz="2200" dirty="0" smtClean="0">
                <a:latin typeface="+mn-lt"/>
              </a:rPr>
            </a:br>
            <a:r>
              <a:rPr lang="en-GB" sz="2200" dirty="0" smtClean="0">
                <a:latin typeface="+mn-lt"/>
              </a:rPr>
              <a:t>safety </a:t>
            </a:r>
            <a:r>
              <a:rPr lang="en-GB" sz="2200" dirty="0">
                <a:latin typeface="+mn-lt"/>
              </a:rPr>
              <a:t>to achieve a high level of safety and to </a:t>
            </a:r>
            <a:r>
              <a:rPr lang="en-GB" sz="2200" b="1" dirty="0">
                <a:latin typeface="+mn-lt"/>
              </a:rPr>
              <a:t>foster </a:t>
            </a:r>
            <a:r>
              <a:rPr lang="en-GB" sz="2200" b="1" dirty="0" smtClean="0">
                <a:latin typeface="+mn-lt"/>
              </a:rPr>
              <a:t/>
            </a:r>
            <a:br>
              <a:rPr lang="en-GB" sz="2200" b="1" dirty="0" smtClean="0">
                <a:latin typeface="+mn-lt"/>
              </a:rPr>
            </a:br>
            <a:r>
              <a:rPr lang="en-GB" sz="2200" b="1" dirty="0" smtClean="0">
                <a:latin typeface="+mn-lt"/>
              </a:rPr>
              <a:t>safety </a:t>
            </a:r>
            <a:r>
              <a:rPr lang="en-GB" sz="2200" b="1" dirty="0">
                <a:latin typeface="+mn-lt"/>
              </a:rPr>
              <a:t>culture</a:t>
            </a:r>
            <a:r>
              <a:rPr lang="en-GB" sz="2200" dirty="0">
                <a:latin typeface="+mn-lt"/>
              </a:rPr>
              <a:t> within organizations</a:t>
            </a:r>
          </a:p>
          <a:p>
            <a:r>
              <a:rPr lang="en-US" sz="2200" b="1" dirty="0" smtClean="0">
                <a:latin typeface="+mn-lt"/>
                <a:cs typeface="Calibri" pitchFamily="34" charset="0"/>
              </a:rPr>
              <a:t>Phase 2</a:t>
            </a:r>
          </a:p>
          <a:p>
            <a:pPr lvl="1"/>
            <a:r>
              <a:rPr lang="en-US" sz="2200" b="1" dirty="0" smtClean="0">
                <a:latin typeface="+mn-lt"/>
                <a:cs typeface="Calibri" pitchFamily="34" charset="0"/>
              </a:rPr>
              <a:t>Action 75: </a:t>
            </a:r>
            <a:r>
              <a:rPr lang="en-US" sz="2200" dirty="0" smtClean="0">
                <a:latin typeface="+mn-lt"/>
                <a:cs typeface="Calibri" pitchFamily="34" charset="0"/>
              </a:rPr>
              <a:t>The regulatory body and the operating organization should start developing and implementing effective management systems in their respective organizations and should</a:t>
            </a:r>
            <a:r>
              <a:rPr lang="en-US" sz="2200" b="1" dirty="0" smtClean="0">
                <a:latin typeface="+mn-lt"/>
                <a:cs typeface="Calibri" pitchFamily="34" charset="0"/>
              </a:rPr>
              <a:t> promote a strong safety culture</a:t>
            </a:r>
            <a:r>
              <a:rPr lang="en-US" sz="2200" dirty="0" smtClean="0">
                <a:latin typeface="+mn-lt"/>
                <a:cs typeface="Calibri" pitchFamily="34" charset="0"/>
              </a:rPr>
              <a:t>.</a:t>
            </a:r>
          </a:p>
          <a:p>
            <a:r>
              <a:rPr lang="en-US" sz="2200" b="1" dirty="0" smtClean="0">
                <a:latin typeface="+mn-lt"/>
                <a:cs typeface="Calibri" pitchFamily="34" charset="0"/>
              </a:rPr>
              <a:t>Phase 3</a:t>
            </a:r>
          </a:p>
          <a:p>
            <a:pPr lvl="1"/>
            <a:r>
              <a:rPr lang="en-US" sz="2200" b="1" dirty="0" smtClean="0">
                <a:latin typeface="+mn-lt"/>
                <a:cs typeface="Calibri" pitchFamily="34" charset="0"/>
              </a:rPr>
              <a:t>Action 78: </a:t>
            </a:r>
            <a:r>
              <a:rPr lang="en-US" sz="2200" dirty="0" smtClean="0">
                <a:latin typeface="+mn-lt"/>
                <a:cs typeface="Calibri" pitchFamily="34" charset="0"/>
              </a:rPr>
              <a:t>The senior management of all the relevant organizations should provide effective leadership and effective management for safety to ensure a </a:t>
            </a:r>
            <a:r>
              <a:rPr lang="en-US" sz="2200" b="1" dirty="0" smtClean="0">
                <a:latin typeface="+mn-lt"/>
                <a:cs typeface="Calibri" pitchFamily="34" charset="0"/>
              </a:rPr>
              <a:t>sustainable</a:t>
            </a:r>
            <a:r>
              <a:rPr lang="en-US" sz="2200" dirty="0" smtClean="0">
                <a:latin typeface="+mn-lt"/>
                <a:cs typeface="Calibri" pitchFamily="34" charset="0"/>
              </a:rPr>
              <a:t> </a:t>
            </a:r>
            <a:r>
              <a:rPr lang="en-US" sz="2200" b="1" dirty="0" smtClean="0">
                <a:latin typeface="+mn-lt"/>
                <a:cs typeface="Calibri" pitchFamily="34" charset="0"/>
              </a:rPr>
              <a:t>high level of safety and a strong safety culture</a:t>
            </a:r>
            <a:r>
              <a:rPr lang="en-US" sz="2200" dirty="0" smtClean="0">
                <a:latin typeface="+mn-lt"/>
                <a:cs typeface="Calibri" pitchFamily="34" charset="0"/>
              </a:rPr>
              <a:t>.</a:t>
            </a:r>
          </a:p>
          <a:p>
            <a:endParaRPr lang="en-US" sz="2200" dirty="0">
              <a:latin typeface="+mn-lt"/>
              <a:cs typeface="Calibri" pitchFamily="34" charset="0"/>
            </a:endParaRPr>
          </a:p>
        </p:txBody>
      </p:sp>
      <p:pic>
        <p:nvPicPr>
          <p:cNvPr id="8" name="Content Placeholder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5189" y="260648"/>
            <a:ext cx="1908274" cy="26642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15</a:t>
            </a:fld>
            <a:endParaRPr lang="en-US" dirty="0"/>
          </a:p>
        </p:txBody>
      </p:sp>
      <p:sp>
        <p:nvSpPr>
          <p:cNvPr id="11"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14249546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p:txBody>
          <a:bodyPr/>
          <a:lstStyle/>
          <a:p>
            <a:pPr marL="609600" indent="-609600" eaLnBrk="1" hangingPunct="1">
              <a:lnSpc>
                <a:spcPct val="80000"/>
              </a:lnSpc>
              <a:buFontTx/>
              <a:buNone/>
            </a:pPr>
            <a:endParaRPr lang="en-GB" sz="1800" smtClean="0"/>
          </a:p>
          <a:p>
            <a:pPr marL="609600" indent="-609600" eaLnBrk="1" hangingPunct="1">
              <a:lnSpc>
                <a:spcPct val="80000"/>
              </a:lnSpc>
              <a:buFontTx/>
              <a:buNone/>
            </a:pPr>
            <a:endParaRPr lang="en-GB" sz="1600" smtClean="0"/>
          </a:p>
          <a:p>
            <a:pPr marL="609600" indent="-609600" eaLnBrk="1" hangingPunct="1">
              <a:lnSpc>
                <a:spcPct val="80000"/>
              </a:lnSpc>
              <a:buFontTx/>
              <a:buNone/>
            </a:pPr>
            <a:endParaRPr lang="en-GB" sz="1600" smtClean="0"/>
          </a:p>
          <a:p>
            <a:pPr marL="609600" indent="-609600" eaLnBrk="1" hangingPunct="1">
              <a:lnSpc>
                <a:spcPct val="80000"/>
              </a:lnSpc>
              <a:buFontTx/>
              <a:buNone/>
            </a:pPr>
            <a:endParaRPr lang="en-GB" sz="1600" smtClean="0"/>
          </a:p>
          <a:p>
            <a:pPr marL="609600" indent="-609600" eaLnBrk="1" hangingPunct="1">
              <a:lnSpc>
                <a:spcPct val="80000"/>
              </a:lnSpc>
            </a:pPr>
            <a:endParaRPr lang="en-GB" sz="1800" smtClean="0"/>
          </a:p>
        </p:txBody>
      </p:sp>
      <p:sp>
        <p:nvSpPr>
          <p:cNvPr id="31748" name="Rectangle 2"/>
          <p:cNvSpPr>
            <a:spLocks noChangeArrowheads="1"/>
          </p:cNvSpPr>
          <p:nvPr/>
        </p:nvSpPr>
        <p:spPr bwMode="auto">
          <a:xfrm>
            <a:off x="5163318" y="6396038"/>
            <a:ext cx="184730" cy="369332"/>
          </a:xfrm>
          <a:prstGeom prst="rect">
            <a:avLst/>
          </a:prstGeom>
          <a:noFill/>
          <a:ln w="9525">
            <a:noFill/>
            <a:miter lim="800000"/>
            <a:headEnd/>
            <a:tailEnd/>
          </a:ln>
        </p:spPr>
        <p:txBody>
          <a:bodyPr wrap="none">
            <a:spAutoFit/>
          </a:bodyPr>
          <a:lstStyle/>
          <a:p>
            <a:pPr algn="ctr"/>
            <a:endParaRPr kumimoji="1" lang="en-US" altLang="ja-JP" b="1" i="1">
              <a:solidFill>
                <a:schemeClr val="tx2"/>
              </a:solidFill>
              <a:ea typeface="Osaka"/>
              <a:cs typeface="Osaka"/>
            </a:endParaRPr>
          </a:p>
        </p:txBody>
      </p:sp>
      <p:sp>
        <p:nvSpPr>
          <p:cNvPr id="34821" name="Date Placeholder 3"/>
          <p:cNvSpPr>
            <a:spLocks noGrp="1"/>
          </p:cNvSpPr>
          <p:nvPr>
            <p:ph type="dt" sz="quarter" idx="2"/>
          </p:nvPr>
        </p:nvSpPr>
        <p:spPr>
          <a:xfrm>
            <a:off x="6660000" y="6480000"/>
            <a:ext cx="2520000" cy="252000"/>
          </a:xfrm>
          <a:ln>
            <a:miter lim="800000"/>
            <a:headEnd/>
            <a:tailEnd/>
          </a:ln>
        </p:spPr>
        <p:txBody>
          <a:bodyPr/>
          <a:lstStyle/>
          <a:p>
            <a:pPr fontAlgn="base">
              <a:spcBef>
                <a:spcPct val="0"/>
              </a:spcBef>
              <a:spcAft>
                <a:spcPct val="0"/>
              </a:spcAft>
              <a:defRPr/>
            </a:pPr>
            <a:r>
              <a:rPr lang="en-US" smtClean="0"/>
              <a:t>2018</a:t>
            </a:r>
            <a:endParaRPr smtClean="0"/>
          </a:p>
        </p:txBody>
      </p:sp>
      <p:sp>
        <p:nvSpPr>
          <p:cNvPr id="34822" name="Footer Placeholder 4"/>
          <p:cNvSpPr>
            <a:spLocks noGrp="1"/>
          </p:cNvSpPr>
          <p:nvPr>
            <p:ph type="ftr" sz="quarter" idx="3"/>
          </p:nvPr>
        </p:nvSpPr>
        <p:spPr>
          <a:xfrm>
            <a:off x="203212" y="6500473"/>
            <a:ext cx="4860000" cy="252000"/>
          </a:xfrm>
          <a:ln>
            <a:miter lim="800000"/>
            <a:headEnd/>
            <a:tailEnd/>
          </a:ln>
        </p:spPr>
        <p:txBody>
          <a:bodyPr/>
          <a:lstStyle/>
          <a:p>
            <a:pPr fontAlgn="base">
              <a:spcBef>
                <a:spcPct val="0"/>
              </a:spcBef>
              <a:spcAft>
                <a:spcPct val="0"/>
              </a:spcAft>
              <a:defRPr/>
            </a:pPr>
            <a:r>
              <a:rPr lang="en-GB" smtClean="0"/>
              <a:t>Safety Culture</a:t>
            </a:r>
            <a:endParaRPr lang="en-US" smtClean="0"/>
          </a:p>
        </p:txBody>
      </p:sp>
      <p:sp>
        <p:nvSpPr>
          <p:cNvPr id="34823" name="Slide Number Placeholder 5"/>
          <p:cNvSpPr>
            <a:spLocks noGrp="1"/>
          </p:cNvSpPr>
          <p:nvPr>
            <p:ph type="sldNum" sz="quarter" idx="4"/>
          </p:nvPr>
        </p:nvSpPr>
        <p:spPr>
          <a:xfrm>
            <a:off x="9180000" y="6480000"/>
            <a:ext cx="540000" cy="252000"/>
          </a:xfrm>
          <a:ln>
            <a:miter lim="800000"/>
            <a:headEnd/>
            <a:tailEnd/>
          </a:ln>
        </p:spPr>
        <p:txBody>
          <a:bodyPr/>
          <a:lstStyle/>
          <a:p>
            <a:pPr fontAlgn="base">
              <a:spcBef>
                <a:spcPct val="0"/>
              </a:spcBef>
              <a:spcAft>
                <a:spcPct val="0"/>
              </a:spcAft>
              <a:defRPr/>
            </a:pPr>
            <a:fld id="{BFC709A7-237B-479E-A527-C8F7B26AE307}" type="slidenum">
              <a:rPr lang="en-US" smtClean="0"/>
              <a:pPr fontAlgn="base">
                <a:spcBef>
                  <a:spcPct val="0"/>
                </a:spcBef>
                <a:spcAft>
                  <a:spcPct val="0"/>
                </a:spcAft>
                <a:defRPr/>
              </a:pPr>
              <a:t>16</a:t>
            </a:fld>
            <a:endParaRPr lang="en-US" smtClean="0"/>
          </a:p>
        </p:txBody>
      </p:sp>
      <p:graphicFrame>
        <p:nvGraphicFramePr>
          <p:cNvPr id="2" name="Table 1"/>
          <p:cNvGraphicFramePr>
            <a:graphicFrameLocks noGrp="1"/>
          </p:cNvGraphicFramePr>
          <p:nvPr>
            <p:extLst>
              <p:ext uri="{D42A27DB-BD31-4B8C-83A1-F6EECF244321}">
                <p14:modId xmlns:p14="http://schemas.microsoft.com/office/powerpoint/2010/main" val="2801047769"/>
              </p:ext>
            </p:extLst>
          </p:nvPr>
        </p:nvGraphicFramePr>
        <p:xfrm>
          <a:off x="122830" y="992652"/>
          <a:ext cx="9594376" cy="5588052"/>
        </p:xfrm>
        <a:graphic>
          <a:graphicData uri="http://schemas.openxmlformats.org/drawingml/2006/table">
            <a:tbl>
              <a:tblPr/>
              <a:tblGrid>
                <a:gridCol w="3357349">
                  <a:extLst>
                    <a:ext uri="{9D8B030D-6E8A-4147-A177-3AD203B41FA5}">
                      <a16:colId xmlns="" xmlns:a16="http://schemas.microsoft.com/office/drawing/2014/main" val="20000"/>
                    </a:ext>
                  </a:extLst>
                </a:gridCol>
                <a:gridCol w="6237027">
                  <a:extLst>
                    <a:ext uri="{9D8B030D-6E8A-4147-A177-3AD203B41FA5}">
                      <a16:colId xmlns="" xmlns:a16="http://schemas.microsoft.com/office/drawing/2014/main" val="20001"/>
                    </a:ext>
                  </a:extLst>
                </a:gridCol>
              </a:tblGrid>
              <a:tr h="119856">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400" b="1" dirty="0" smtClean="0">
                          <a:solidFill>
                            <a:srgbClr val="FFFFFF"/>
                          </a:solidFill>
                        </a:rPr>
                        <a:t>IAEA Safety Culture Publications </a:t>
                      </a:r>
                      <a:r>
                        <a:rPr kumimoji="1" lang="en-US" altLang="ja-JP" sz="2400" b="0" i="1" dirty="0" smtClean="0">
                          <a:solidFill>
                            <a:srgbClr val="FFFFFF"/>
                          </a:solidFill>
                          <a:latin typeface="Arial" pitchFamily="34" charset="0"/>
                          <a:ea typeface="Osaka"/>
                          <a:cs typeface="Osaka"/>
                          <a:hlinkClick r:id="rId3"/>
                        </a:rPr>
                        <a:t>http://www.iaea.org</a:t>
                      </a:r>
                      <a:endParaRPr kumimoji="0" lang="en-GB" sz="2400" b="0" i="0" u="none" strike="noStrike" cap="none" normalizeH="0" baseline="0" dirty="0">
                        <a:ln>
                          <a:noFill/>
                        </a:ln>
                        <a:solidFill>
                          <a:srgbClr val="FFFFFF"/>
                        </a:solidFill>
                        <a:effectLst/>
                        <a:latin typeface="Arial" pitchFamily="1" charset="0"/>
                        <a:ea typeface="MS PGothic" pitchFamily="34" charset="-128"/>
                        <a:cs typeface="MS PGothic" pitchFamily="34" charset="-128"/>
                      </a:endParaRP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3399"/>
                    </a:solidFill>
                  </a:tcPr>
                </a:tc>
                <a:tc hMerge="1">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chemeClr val="bg1"/>
                        </a:solidFill>
                        <a:effectLst/>
                        <a:latin typeface="Arial" pitchFamily="1" charset="0"/>
                        <a:ea typeface="MS PGothic" pitchFamily="34" charset="-128"/>
                        <a:cs typeface="MS PGothic" pitchFamily="34" charset="-128"/>
                      </a:endParaRPr>
                    </a:p>
                  </a:txBody>
                  <a:tcPr marL="91449" marR="91449"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3399"/>
                    </a:solidFill>
                  </a:tcPr>
                </a:tc>
                <a:extLst>
                  <a:ext uri="{0D108BD9-81ED-4DB2-BD59-A6C34878D82A}">
                    <a16:rowId xmlns="" xmlns:a16="http://schemas.microsoft.com/office/drawing/2014/main" val="10000"/>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Safety </a:t>
                      </a:r>
                      <a:r>
                        <a:rPr kumimoji="0" lang="en-GB" sz="1500" b="0" i="0" u="none" strike="noStrike" cap="none" normalizeH="0" baseline="0" dirty="0" smtClean="0">
                          <a:ln>
                            <a:noFill/>
                          </a:ln>
                          <a:solidFill>
                            <a:srgbClr val="000000"/>
                          </a:solidFill>
                          <a:effectLst/>
                          <a:latin typeface="Arial" pitchFamily="1" charset="0"/>
                          <a:ea typeface="MS PGothic" pitchFamily="34" charset="-128"/>
                          <a:cs typeface="MS PGothic" pitchFamily="34" charset="-128"/>
                        </a:rPr>
                        <a:t>Fundamentals No. SF-1</a:t>
                      </a:r>
                      <a:endPar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endParaRP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ACA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Fundamental Safety Principles</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ACAF2"/>
                    </a:solidFill>
                  </a:tcPr>
                </a:tc>
                <a:extLst>
                  <a:ext uri="{0D108BD9-81ED-4DB2-BD59-A6C34878D82A}">
                    <a16:rowId xmlns="" xmlns:a16="http://schemas.microsoft.com/office/drawing/2014/main" val="10001"/>
                  </a:ext>
                </a:extLst>
              </a:tr>
              <a:tr h="4016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Safety </a:t>
                      </a:r>
                      <a:r>
                        <a:rPr kumimoji="0" lang="en-GB" sz="1500" b="0" i="0" u="none" strike="noStrike" cap="none" normalizeH="0" baseline="0" dirty="0" smtClean="0">
                          <a:ln>
                            <a:noFill/>
                          </a:ln>
                          <a:solidFill>
                            <a:srgbClr val="000000"/>
                          </a:solidFill>
                          <a:effectLst/>
                          <a:latin typeface="Arial" pitchFamily="1" charset="0"/>
                          <a:ea typeface="MS PGothic" pitchFamily="34" charset="-128"/>
                          <a:cs typeface="MS PGothic" pitchFamily="34" charset="-128"/>
                        </a:rPr>
                        <a:t>Requirements No GSR Part 2 </a:t>
                      </a:r>
                      <a:endPar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endParaRP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ACA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smtClean="0">
                          <a:ln>
                            <a:noFill/>
                          </a:ln>
                          <a:solidFill>
                            <a:srgbClr val="000000"/>
                          </a:solidFill>
                          <a:effectLst/>
                          <a:latin typeface="Arial" pitchFamily="1" charset="0"/>
                          <a:ea typeface="MS PGothic" pitchFamily="34" charset="-128"/>
                          <a:cs typeface="MS PGothic" pitchFamily="34" charset="-128"/>
                        </a:rPr>
                        <a:t>Leadership and Management for Safety</a:t>
                      </a:r>
                      <a:endPar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endParaRP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ACAF2"/>
                    </a:solidFill>
                  </a:tcPr>
                </a:tc>
                <a:extLst>
                  <a:ext uri="{0D108BD9-81ED-4DB2-BD59-A6C34878D82A}">
                    <a16:rowId xmlns="" xmlns:a16="http://schemas.microsoft.com/office/drawing/2014/main" val="10002"/>
                  </a:ext>
                </a:extLst>
              </a:tr>
              <a:tr h="3952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Safety Guide No. GS-G-3.1</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ACA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Application of the Management System for Facilities and Activities</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ACAF2"/>
                    </a:solidFill>
                  </a:tcPr>
                </a:tc>
                <a:extLst>
                  <a:ext uri="{0D108BD9-81ED-4DB2-BD59-A6C34878D82A}">
                    <a16:rowId xmlns="" xmlns:a16="http://schemas.microsoft.com/office/drawing/2014/main" val="10003"/>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a:ln>
                            <a:noFill/>
                          </a:ln>
                          <a:solidFill>
                            <a:srgbClr val="000000"/>
                          </a:solidFill>
                          <a:effectLst/>
                          <a:latin typeface="Arial" pitchFamily="1" charset="0"/>
                          <a:ea typeface="MS PGothic" pitchFamily="34" charset="-128"/>
                          <a:cs typeface="MS PGothic" pitchFamily="34" charset="-128"/>
                        </a:rPr>
                        <a:t>Safety Guide No. GS-G-3.5 </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ACA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The Management System for Nuclear Installations</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ACAF2"/>
                    </a:solidFill>
                  </a:tcPr>
                </a:tc>
                <a:extLst>
                  <a:ext uri="{0D108BD9-81ED-4DB2-BD59-A6C34878D82A}">
                    <a16:rowId xmlns="" xmlns:a16="http://schemas.microsoft.com/office/drawing/2014/main" val="10004"/>
                  </a:ext>
                </a:extLst>
              </a:tr>
              <a:tr h="3492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Safety Series No. 75-INSAG-4</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Safety Culture</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05"/>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Safety Series No. 75-INSAG-15</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Key Practical Issues in Strengthening Safety Culture</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06"/>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a:ln>
                            <a:noFill/>
                          </a:ln>
                          <a:solidFill>
                            <a:srgbClr val="000000"/>
                          </a:solidFill>
                          <a:effectLst/>
                          <a:latin typeface="Arial" pitchFamily="1" charset="0"/>
                          <a:ea typeface="MS PGothic" pitchFamily="34" charset="-128"/>
                          <a:cs typeface="MS PGothic" pitchFamily="34" charset="-128"/>
                        </a:rPr>
                        <a:t>Safety Report Series No. 11</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Developing Safety Culture in Nuclear Activities </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07"/>
                  </a:ext>
                </a:extLst>
              </a:tr>
              <a:tr h="4079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a:ln>
                            <a:noFill/>
                          </a:ln>
                          <a:solidFill>
                            <a:srgbClr val="000000"/>
                          </a:solidFill>
                          <a:effectLst/>
                          <a:latin typeface="Arial" pitchFamily="1" charset="0"/>
                          <a:ea typeface="MS PGothic" pitchFamily="34" charset="-128"/>
                          <a:cs typeface="MS PGothic" pitchFamily="34" charset="-128"/>
                        </a:rPr>
                        <a:t>Safety Report Series No. 42</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rgbClr val="000000"/>
                          </a:solidFill>
                          <a:effectLst/>
                          <a:latin typeface="Arial" pitchFamily="1" charset="0"/>
                          <a:ea typeface="MS PGothic" pitchFamily="34" charset="-128"/>
                          <a:cs typeface="MS PGothic" pitchFamily="34" charset="-128"/>
                        </a:rPr>
                        <a:t>Safety Culture in the Maintenance of Nuclear Power Plants</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08"/>
                  </a:ext>
                </a:extLst>
              </a:tr>
              <a:tr h="320675">
                <a:tc>
                  <a:txBody>
                    <a:bodyPr/>
                    <a:lstStyle/>
                    <a:p>
                      <a:pPr marL="609600" marR="0" lvl="0" indent="-609600" algn="l" defTabSz="457200" rtl="0" eaLnBrk="1" fontAlgn="base" latinLnBrk="0" hangingPunct="1">
                        <a:lnSpc>
                          <a:spcPct val="80000"/>
                        </a:lnSpc>
                        <a:spcBef>
                          <a:spcPct val="0"/>
                        </a:spcBef>
                        <a:spcAft>
                          <a:spcPct val="0"/>
                        </a:spcAft>
                        <a:buClrTx/>
                        <a:buSzTx/>
                        <a:buFontTx/>
                        <a:buNone/>
                        <a:tabLst/>
                      </a:pPr>
                      <a:r>
                        <a:rPr kumimoji="0" lang="en-GB" sz="1500" b="0" i="0" u="none" strike="noStrike" kern="1200" cap="none" normalizeH="0" baseline="0" dirty="0">
                          <a:ln>
                            <a:noFill/>
                          </a:ln>
                          <a:solidFill>
                            <a:srgbClr val="000000"/>
                          </a:solidFill>
                          <a:effectLst/>
                          <a:latin typeface="Arial" pitchFamily="1" charset="0"/>
                          <a:ea typeface="MS PGothic" pitchFamily="34" charset="-128"/>
                          <a:cs typeface="MS PGothic" pitchFamily="34" charset="-128"/>
                        </a:rPr>
                        <a:t>Safety Report Series</a:t>
                      </a:r>
                      <a:r>
                        <a:rPr kumimoji="0" lang="en-GB" sz="1500" b="0" i="0" u="none" strike="noStrike" kern="1200" cap="none" normalizeH="0" baseline="0" dirty="0" smtClean="0">
                          <a:ln>
                            <a:noFill/>
                          </a:ln>
                          <a:solidFill>
                            <a:srgbClr val="000000"/>
                          </a:solidFill>
                          <a:effectLst/>
                          <a:latin typeface="Arial" pitchFamily="1" charset="0"/>
                          <a:ea typeface="MS PGothic" pitchFamily="34" charset="-128"/>
                          <a:cs typeface="MS PGothic" pitchFamily="34" charset="-128"/>
                        </a:rPr>
                        <a:t>: No 74</a:t>
                      </a:r>
                      <a:endParaRPr kumimoji="0" lang="en-GB" sz="1500" b="0" i="0" u="none" strike="noStrike" kern="1200" cap="none" normalizeH="0" baseline="0" dirty="0">
                        <a:ln>
                          <a:noFill/>
                        </a:ln>
                        <a:solidFill>
                          <a:srgbClr val="000000"/>
                        </a:solidFill>
                        <a:effectLst/>
                        <a:latin typeface="Arial" pitchFamily="1" charset="0"/>
                        <a:ea typeface="MS PGothic" pitchFamily="34" charset="-128"/>
                        <a:cs typeface="MS PGothic" pitchFamily="34" charset="-128"/>
                      </a:endParaRP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dirty="0">
                          <a:ln>
                            <a:noFill/>
                          </a:ln>
                          <a:solidFill>
                            <a:srgbClr val="000000"/>
                          </a:solidFill>
                          <a:effectLst/>
                          <a:latin typeface="Arial" pitchFamily="1" charset="0"/>
                          <a:ea typeface="MS PGothic" pitchFamily="34" charset="-128"/>
                          <a:cs typeface="MS PGothic" pitchFamily="34" charset="-128"/>
                        </a:rPr>
                        <a:t>Safety Culture during Pre-Operational Phases – </a:t>
                      </a:r>
                      <a:r>
                        <a:rPr kumimoji="0" lang="en-GB" sz="1200" b="0" i="0" u="none" strike="noStrike" kern="1200" cap="none" normalizeH="0" baseline="0" dirty="0" smtClean="0">
                          <a:ln>
                            <a:noFill/>
                          </a:ln>
                          <a:solidFill>
                            <a:srgbClr val="000000"/>
                          </a:solidFill>
                          <a:effectLst/>
                          <a:latin typeface="Arial" pitchFamily="1" charset="0"/>
                          <a:ea typeface="MS PGothic" pitchFamily="34" charset="-128"/>
                          <a:cs typeface="MS PGothic" pitchFamily="34" charset="-128"/>
                        </a:rPr>
                        <a:t>Published Sept 2012</a:t>
                      </a:r>
                      <a:endParaRPr kumimoji="0" lang="en-GB" sz="1200" b="0" i="0" u="none" strike="noStrike" kern="1200" cap="none" normalizeH="0" baseline="0" dirty="0">
                        <a:ln>
                          <a:noFill/>
                        </a:ln>
                        <a:solidFill>
                          <a:srgbClr val="000000"/>
                        </a:solidFill>
                        <a:effectLst/>
                        <a:latin typeface="Arial" pitchFamily="1" charset="0"/>
                        <a:ea typeface="MS PGothic" pitchFamily="34" charset="-128"/>
                        <a:cs typeface="MS PGothic" pitchFamily="34" charset="-128"/>
                      </a:endParaRP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09"/>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pitchFamily="1" charset="0"/>
                          <a:ea typeface="MS PGothic" pitchFamily="34" charset="-128"/>
                          <a:cs typeface="MS PGothic" pitchFamily="34" charset="-128"/>
                        </a:rPr>
                        <a:t>Safety Report </a:t>
                      </a:r>
                      <a:r>
                        <a:rPr kumimoji="0" lang="en-GB" sz="1600" b="0" i="0" u="none" strike="noStrike" cap="none" normalizeH="0" baseline="0" dirty="0" smtClean="0">
                          <a:ln>
                            <a:noFill/>
                          </a:ln>
                          <a:solidFill>
                            <a:schemeClr val="tx1"/>
                          </a:solidFill>
                          <a:effectLst/>
                          <a:latin typeface="Arial" pitchFamily="1" charset="0"/>
                          <a:ea typeface="MS PGothic" pitchFamily="34" charset="-128"/>
                          <a:cs typeface="MS PGothic" pitchFamily="34" charset="-128"/>
                        </a:rPr>
                        <a:t>Series</a:t>
                      </a:r>
                      <a:endParaRPr kumimoji="0" lang="en-GB" sz="1500" b="0" i="0" u="none" strike="noStrike" cap="none" normalizeH="0" baseline="0" dirty="0">
                        <a:ln>
                          <a:noFill/>
                        </a:ln>
                        <a:solidFill>
                          <a:schemeClr val="tx1"/>
                        </a:solidFill>
                        <a:effectLst/>
                        <a:latin typeface="Arial" pitchFamily="1" charset="0"/>
                        <a:ea typeface="MS PGothic" pitchFamily="34" charset="-128"/>
                        <a:cs typeface="MS PGothic" pitchFamily="34" charset="-128"/>
                      </a:endParaRP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chemeClr val="tx1"/>
                          </a:solidFill>
                          <a:effectLst/>
                          <a:latin typeface="Arial" pitchFamily="1" charset="0"/>
                          <a:ea typeface="MS PGothic" pitchFamily="34" charset="-128"/>
                          <a:cs typeface="MS PGothic" pitchFamily="34" charset="-128"/>
                        </a:rPr>
                        <a:t>How to Perform Safety Culture Self-Assessment - draft</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10"/>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pitchFamily="1" charset="0"/>
                          <a:ea typeface="MS PGothic" pitchFamily="34" charset="-128"/>
                          <a:cs typeface="MS PGothic" pitchFamily="34" charset="-128"/>
                        </a:rPr>
                        <a:t>Safety Report </a:t>
                      </a:r>
                      <a:r>
                        <a:rPr kumimoji="0" lang="en-GB" sz="1600" b="0" i="0" u="none" strike="noStrike" cap="none" normalizeH="0" baseline="0" dirty="0" smtClean="0">
                          <a:ln>
                            <a:noFill/>
                          </a:ln>
                          <a:solidFill>
                            <a:schemeClr val="tx1"/>
                          </a:solidFill>
                          <a:effectLst/>
                          <a:latin typeface="Arial" pitchFamily="1" charset="0"/>
                          <a:ea typeface="MS PGothic" pitchFamily="34" charset="-128"/>
                          <a:cs typeface="MS PGothic" pitchFamily="34" charset="-128"/>
                        </a:rPr>
                        <a:t>Series</a:t>
                      </a:r>
                      <a:endParaRPr kumimoji="0" lang="en-GB" sz="1500" b="0" i="0" u="none" strike="noStrike" cap="none" normalizeH="0" baseline="0" dirty="0">
                        <a:ln>
                          <a:noFill/>
                        </a:ln>
                        <a:solidFill>
                          <a:schemeClr val="tx1"/>
                        </a:solidFill>
                        <a:effectLst/>
                        <a:latin typeface="Arial" pitchFamily="1" charset="0"/>
                        <a:ea typeface="MS PGothic" pitchFamily="34" charset="-128"/>
                        <a:cs typeface="MS PGothic" pitchFamily="34" charset="-128"/>
                      </a:endParaRP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cap="none" normalizeH="0" baseline="0" dirty="0">
                          <a:ln>
                            <a:noFill/>
                          </a:ln>
                          <a:solidFill>
                            <a:schemeClr val="tx1"/>
                          </a:solidFill>
                          <a:effectLst/>
                          <a:latin typeface="Arial" pitchFamily="1" charset="0"/>
                          <a:ea typeface="MS PGothic" pitchFamily="34" charset="-128"/>
                          <a:cs typeface="MS PGothic" pitchFamily="34" charset="-128"/>
                        </a:rPr>
                        <a:t>How to </a:t>
                      </a:r>
                      <a:r>
                        <a:rPr kumimoji="0" lang="en-GB" sz="1500" b="0" i="0" u="none" strike="noStrike" cap="none" normalizeH="0" baseline="0" dirty="0" smtClean="0">
                          <a:ln>
                            <a:noFill/>
                          </a:ln>
                          <a:solidFill>
                            <a:schemeClr val="tx1"/>
                          </a:solidFill>
                          <a:effectLst/>
                          <a:latin typeface="Arial" pitchFamily="1" charset="0"/>
                          <a:ea typeface="MS PGothic" pitchFamily="34" charset="-128"/>
                          <a:cs typeface="MS PGothic" pitchFamily="34" charset="-128"/>
                        </a:rPr>
                        <a:t>Continuously </a:t>
                      </a:r>
                      <a:r>
                        <a:rPr kumimoji="0" lang="en-GB" sz="1500" b="0" i="0" u="none" strike="noStrike" cap="none" normalizeH="0" baseline="0" dirty="0">
                          <a:ln>
                            <a:noFill/>
                          </a:ln>
                          <a:solidFill>
                            <a:schemeClr val="tx1"/>
                          </a:solidFill>
                          <a:effectLst/>
                          <a:latin typeface="Arial" pitchFamily="1" charset="0"/>
                          <a:ea typeface="MS PGothic" pitchFamily="34" charset="-128"/>
                          <a:cs typeface="MS PGothic" pitchFamily="34" charset="-128"/>
                        </a:rPr>
                        <a:t>Improve Safety Culture - draft</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CFF"/>
                    </a:solidFill>
                  </a:tcPr>
                </a:tc>
                <a:extLst>
                  <a:ext uri="{0D108BD9-81ED-4DB2-BD59-A6C34878D82A}">
                    <a16:rowId xmlns="" xmlns:a16="http://schemas.microsoft.com/office/drawing/2014/main" val="10011"/>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dirty="0">
                          <a:ln>
                            <a:noFill/>
                          </a:ln>
                          <a:solidFill>
                            <a:schemeClr val="tx1"/>
                          </a:solidFill>
                          <a:effectLst/>
                          <a:latin typeface="Arial" pitchFamily="1" charset="0"/>
                          <a:ea typeface="MS PGothic" pitchFamily="34" charset="-128"/>
                          <a:cs typeface="MS PGothic" pitchFamily="34" charset="-128"/>
                        </a:rPr>
                        <a:t>TECDOC-1321</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dirty="0">
                          <a:ln>
                            <a:noFill/>
                          </a:ln>
                          <a:solidFill>
                            <a:schemeClr val="tx1"/>
                          </a:solidFill>
                          <a:effectLst/>
                          <a:latin typeface="Arial" pitchFamily="1" charset="0"/>
                          <a:ea typeface="MS PGothic" pitchFamily="34" charset="-128"/>
                          <a:cs typeface="MS PGothic" pitchFamily="34" charset="-128"/>
                        </a:rPr>
                        <a:t>Self-assessment of safety culture in nuclear installations</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FFFF"/>
                    </a:solidFill>
                  </a:tcPr>
                </a:tc>
                <a:extLst>
                  <a:ext uri="{0D108BD9-81ED-4DB2-BD59-A6C34878D82A}">
                    <a16:rowId xmlns="" xmlns:a16="http://schemas.microsoft.com/office/drawing/2014/main" val="10012"/>
                  </a:ext>
                </a:extLst>
              </a:tr>
              <a:tr h="3206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dirty="0">
                          <a:ln>
                            <a:noFill/>
                          </a:ln>
                          <a:solidFill>
                            <a:schemeClr val="tx1"/>
                          </a:solidFill>
                          <a:effectLst/>
                          <a:latin typeface="Arial" pitchFamily="1" charset="0"/>
                          <a:ea typeface="MS PGothic" pitchFamily="34" charset="-128"/>
                          <a:cs typeface="MS PGothic" pitchFamily="34" charset="-128"/>
                        </a:rPr>
                        <a:t>TECDOC-1329</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dirty="0">
                          <a:ln>
                            <a:noFill/>
                          </a:ln>
                          <a:solidFill>
                            <a:schemeClr val="tx1"/>
                          </a:solidFill>
                          <a:effectLst/>
                          <a:latin typeface="Arial" pitchFamily="1" charset="0"/>
                          <a:ea typeface="MS PGothic" pitchFamily="34" charset="-128"/>
                          <a:cs typeface="MS PGothic" pitchFamily="34" charset="-128"/>
                        </a:rPr>
                        <a:t>Safety culture in nuclear installations</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FFFF"/>
                    </a:solidFill>
                  </a:tcPr>
                </a:tc>
                <a:extLst>
                  <a:ext uri="{0D108BD9-81ED-4DB2-BD59-A6C34878D82A}">
                    <a16:rowId xmlns="" xmlns:a16="http://schemas.microsoft.com/office/drawing/2014/main" val="10013"/>
                  </a:ext>
                </a:extLst>
              </a:tr>
              <a:tr h="3349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dirty="0" smtClean="0">
                          <a:ln>
                            <a:noFill/>
                          </a:ln>
                          <a:solidFill>
                            <a:schemeClr val="tx1"/>
                          </a:solidFill>
                          <a:effectLst/>
                          <a:latin typeface="Arial" pitchFamily="1" charset="0"/>
                          <a:ea typeface="MS PGothic" pitchFamily="34" charset="-128"/>
                          <a:cs typeface="MS PGothic" pitchFamily="34" charset="-128"/>
                        </a:rPr>
                        <a:t>TECDOC-1707</a:t>
                      </a:r>
                      <a:endParaRPr kumimoji="0" lang="en-GB" sz="1500" b="0" i="0" u="none" strike="noStrike" kern="1200" cap="none" normalizeH="0" baseline="0" dirty="0">
                        <a:ln>
                          <a:noFill/>
                        </a:ln>
                        <a:solidFill>
                          <a:schemeClr val="tx1"/>
                        </a:solidFill>
                        <a:effectLst/>
                        <a:latin typeface="Arial" pitchFamily="1" charset="0"/>
                        <a:ea typeface="MS PGothic" pitchFamily="34" charset="-128"/>
                        <a:cs typeface="MS PGothic" pitchFamily="34" charset="-128"/>
                      </a:endParaRP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500" b="0" i="0" u="none" strike="noStrike" kern="1200" cap="none" normalizeH="0" baseline="0" dirty="0">
                          <a:ln>
                            <a:noFill/>
                          </a:ln>
                          <a:solidFill>
                            <a:schemeClr val="tx1"/>
                          </a:solidFill>
                          <a:effectLst/>
                          <a:latin typeface="Arial" pitchFamily="1" charset="0"/>
                          <a:ea typeface="MS PGothic" pitchFamily="34" charset="-128"/>
                          <a:cs typeface="MS PGothic" pitchFamily="34" charset="-128"/>
                        </a:rPr>
                        <a:t>Regulatory Oversight </a:t>
                      </a:r>
                      <a:r>
                        <a:rPr kumimoji="0" lang="en-GB" sz="1500" b="0" i="0" u="none" strike="noStrike" kern="1200" cap="none" normalizeH="0" baseline="0" dirty="0" smtClean="0">
                          <a:ln>
                            <a:noFill/>
                          </a:ln>
                          <a:solidFill>
                            <a:schemeClr val="tx1"/>
                          </a:solidFill>
                          <a:effectLst/>
                          <a:latin typeface="Arial" pitchFamily="1" charset="0"/>
                          <a:ea typeface="MS PGothic" pitchFamily="34" charset="-128"/>
                          <a:cs typeface="MS PGothic" pitchFamily="34" charset="-128"/>
                        </a:rPr>
                        <a:t>of </a:t>
                      </a:r>
                      <a:r>
                        <a:rPr kumimoji="0" lang="en-GB" sz="1500" b="0" i="0" u="none" strike="noStrike" kern="1200" cap="none" normalizeH="0" baseline="0" dirty="0">
                          <a:ln>
                            <a:noFill/>
                          </a:ln>
                          <a:solidFill>
                            <a:schemeClr val="tx1"/>
                          </a:solidFill>
                          <a:effectLst/>
                          <a:latin typeface="Arial" pitchFamily="1" charset="0"/>
                          <a:ea typeface="MS PGothic" pitchFamily="34" charset="-128"/>
                          <a:cs typeface="MS PGothic" pitchFamily="34" charset="-128"/>
                        </a:rPr>
                        <a:t>Safety Culture In Nuclear Installations</a:t>
                      </a:r>
                    </a:p>
                  </a:txBody>
                  <a:tcPr marL="99070" marR="99070" marT="45745" marB="4574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FFFF"/>
                    </a:solidFill>
                  </a:tcPr>
                </a:tc>
                <a:extLst>
                  <a:ext uri="{0D108BD9-81ED-4DB2-BD59-A6C34878D82A}">
                    <a16:rowId xmlns="" xmlns:a16="http://schemas.microsoft.com/office/drawing/2014/main" val="10014"/>
                  </a:ext>
                </a:extLst>
              </a:tr>
            </a:tbl>
          </a:graphicData>
        </a:graphic>
      </p:graphicFrame>
      <p:sp>
        <p:nvSpPr>
          <p:cNvPr id="4" name="Rectangle 3"/>
          <p:cNvSpPr/>
          <p:nvPr/>
        </p:nvSpPr>
        <p:spPr>
          <a:xfrm>
            <a:off x="16416" y="116632"/>
            <a:ext cx="9889584" cy="523220"/>
          </a:xfrm>
          <a:prstGeom prst="rect">
            <a:avLst/>
          </a:prstGeom>
        </p:spPr>
        <p:txBody>
          <a:bodyPr wrap="square">
            <a:spAutoFit/>
          </a:bodyPr>
          <a:lstStyle/>
          <a:p>
            <a:r>
              <a:rPr lang="en-GB" sz="2800" b="1" dirty="0"/>
              <a:t>IAEA Safety Culture Publications </a:t>
            </a:r>
            <a:endParaRPr lang="en-US" sz="2800" dirty="0"/>
          </a:p>
        </p:txBody>
      </p:sp>
    </p:spTree>
    <p:extLst>
      <p:ext uri="{BB962C8B-B14F-4D97-AF65-F5344CB8AC3E}">
        <p14:creationId xmlns:p14="http://schemas.microsoft.com/office/powerpoint/2010/main" val="12541808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6"/>
          <p:cNvSpPr>
            <a:spLocks noGrp="1"/>
          </p:cNvSpPr>
          <p:nvPr>
            <p:ph type="subTitle" idx="1"/>
          </p:nvPr>
        </p:nvSpPr>
        <p:spPr>
          <a:xfrm>
            <a:off x="286565" y="2961168"/>
            <a:ext cx="9283032" cy="648072"/>
          </a:xfrm>
        </p:spPr>
        <p:txBody>
          <a:bodyPr>
            <a:noAutofit/>
          </a:bodyPr>
          <a:lstStyle/>
          <a:p>
            <a:r>
              <a:rPr lang="en-US" dirty="0">
                <a:solidFill>
                  <a:schemeClr val="tx1"/>
                </a:solidFill>
                <a:latin typeface="+mn-lt"/>
              </a:rPr>
              <a:t>Basic Characteristics of </a:t>
            </a:r>
            <a:r>
              <a:rPr lang="en-US" dirty="0" smtClean="0">
                <a:solidFill>
                  <a:schemeClr val="tx1"/>
                </a:solidFill>
                <a:latin typeface="+mn-lt"/>
              </a:rPr>
              <a:t>Safety Culture</a:t>
            </a:r>
            <a:endParaRPr lang="en-US" dirty="0">
              <a:solidFill>
                <a:schemeClr val="tx1"/>
              </a:solidFill>
              <a:latin typeface="+mn-lt"/>
            </a:endParaRPr>
          </a:p>
          <a:p>
            <a:r>
              <a:rPr lang="en-US" dirty="0" smtClean="0">
                <a:solidFill>
                  <a:schemeClr val="tx1"/>
                </a:solidFill>
                <a:latin typeface="+mn-lt"/>
              </a:rPr>
              <a:t> </a:t>
            </a:r>
            <a:endParaRPr lang="en-GB" dirty="0">
              <a:solidFill>
                <a:schemeClr val="tx1"/>
              </a:solidFill>
              <a:latin typeface="+mn-lt"/>
            </a:endParaRPr>
          </a:p>
        </p:txBody>
      </p:sp>
      <p:sp>
        <p:nvSpPr>
          <p:cNvPr id="4"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6"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17</a:t>
            </a:fld>
            <a:endParaRPr lang="en-US" dirty="0"/>
          </a:p>
        </p:txBody>
      </p:sp>
      <p:sp>
        <p:nvSpPr>
          <p:cNvPr id="7"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1940330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buNone/>
            </a:pPr>
            <a:endParaRPr lang="en-AU" sz="2000" b="1" dirty="0" smtClean="0"/>
          </a:p>
          <a:p>
            <a:pPr marL="0" indent="0">
              <a:buNone/>
            </a:pPr>
            <a:endParaRPr lang="en-AU" sz="2000" b="1" dirty="0"/>
          </a:p>
          <a:p>
            <a:pPr marL="0" indent="0">
              <a:buNone/>
            </a:pPr>
            <a:endParaRPr lang="en-AU" sz="2000" b="1" dirty="0" smtClean="0"/>
          </a:p>
          <a:p>
            <a:pPr marL="0" indent="0">
              <a:buNone/>
            </a:pPr>
            <a:endParaRPr lang="en-AU" sz="2000" b="1" dirty="0"/>
          </a:p>
          <a:p>
            <a:pPr marL="0" indent="0">
              <a:buNone/>
            </a:pPr>
            <a:endParaRPr lang="en-AU" sz="2000" b="1" dirty="0" smtClean="0"/>
          </a:p>
          <a:p>
            <a:pPr marL="0" indent="0">
              <a:buNone/>
            </a:pPr>
            <a:endParaRPr lang="en-AU" sz="2000" b="1" dirty="0"/>
          </a:p>
          <a:p>
            <a:pPr marL="0" indent="0">
              <a:buNone/>
            </a:pPr>
            <a:endParaRPr lang="en-AU" sz="2000" b="1" dirty="0" smtClean="0"/>
          </a:p>
          <a:p>
            <a:pPr marL="0" indent="0">
              <a:buNone/>
            </a:pPr>
            <a:endParaRPr lang="en-AU" sz="2000" b="1" dirty="0"/>
          </a:p>
        </p:txBody>
      </p:sp>
      <p:grpSp>
        <p:nvGrpSpPr>
          <p:cNvPr id="14" name="Group 13"/>
          <p:cNvGrpSpPr/>
          <p:nvPr/>
        </p:nvGrpSpPr>
        <p:grpSpPr>
          <a:xfrm>
            <a:off x="5018120" y="627123"/>
            <a:ext cx="4849079" cy="2324099"/>
            <a:chOff x="467543" y="1956452"/>
            <a:chExt cx="6284834" cy="3128732"/>
          </a:xfrm>
        </p:grpSpPr>
        <p:sp>
          <p:nvSpPr>
            <p:cNvPr id="10" name="Content Placeholder 11"/>
            <p:cNvSpPr txBox="1">
              <a:spLocks/>
            </p:cNvSpPr>
            <p:nvPr/>
          </p:nvSpPr>
          <p:spPr>
            <a:xfrm>
              <a:off x="467543" y="1956452"/>
              <a:ext cx="6284834" cy="3128732"/>
            </a:xfrm>
            <a:prstGeom prst="roundRect">
              <a:avLst>
                <a:gd name="adj" fmla="val 6664"/>
              </a:avLst>
            </a:prstGeom>
            <a:solidFill>
              <a:schemeClr val="tx2">
                <a:lumMod val="40000"/>
                <a:lumOff val="60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smtClean="0">
                  <a:ln>
                    <a:noFill/>
                  </a:ln>
                  <a:solidFill>
                    <a:schemeClr val="tx1"/>
                  </a:solidFill>
                  <a:effectLst/>
                  <a:uLnTx/>
                  <a:uFillTx/>
                  <a:latin typeface="+mn-lt"/>
                  <a:ea typeface="+mn-ea"/>
                  <a:cs typeface="+mn-cs"/>
                </a:rPr>
                <a:t>Achieving the fundamental safety</a:t>
              </a:r>
              <a:r>
                <a:rPr kumimoji="0" lang="en-GB" b="1" i="0" u="none" strike="noStrike" kern="1200" cap="none" spc="0" normalizeH="0" baseline="0" noProof="0" dirty="0" smtClean="0">
                  <a:ln>
                    <a:noFill/>
                  </a:ln>
                  <a:solidFill>
                    <a:schemeClr val="tx1"/>
                  </a:solidFill>
                  <a:effectLst/>
                  <a:uLnTx/>
                  <a:uFillTx/>
                  <a:latin typeface="+mn-lt"/>
                  <a:ea typeface="+mn-ea"/>
                  <a:cs typeface="+mn-cs"/>
                </a:rPr>
                <a:t> </a:t>
              </a:r>
              <a:r>
                <a:rPr lang="en-GB" sz="1600" b="1" dirty="0">
                  <a:solidFill>
                    <a:schemeClr val="tx1"/>
                  </a:solidFill>
                </a:rPr>
                <a:t>objective</a:t>
              </a:r>
            </a:p>
          </p:txBody>
        </p:sp>
        <p:graphicFrame>
          <p:nvGraphicFramePr>
            <p:cNvPr id="11" name="Content Placeholder 5"/>
            <p:cNvGraphicFramePr>
              <a:graphicFrameLocks/>
            </p:cNvGraphicFramePr>
            <p:nvPr>
              <p:extLst>
                <p:ext uri="{D42A27DB-BD31-4B8C-83A1-F6EECF244321}">
                  <p14:modId xmlns:p14="http://schemas.microsoft.com/office/powerpoint/2010/main" val="2708826806"/>
                </p:ext>
              </p:extLst>
            </p:nvPr>
          </p:nvGraphicFramePr>
          <p:xfrm>
            <a:off x="676947" y="2798155"/>
            <a:ext cx="5940257" cy="1770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ounded Rectangle 11"/>
            <p:cNvSpPr/>
            <p:nvPr/>
          </p:nvSpPr>
          <p:spPr>
            <a:xfrm>
              <a:off x="609280" y="2456518"/>
              <a:ext cx="5980789" cy="327393"/>
            </a:xfrm>
            <a:prstGeom prst="roundRect">
              <a:avLst/>
            </a:prstGeom>
            <a:effectLst>
              <a:outerShdw blurRad="50800" dist="38100" dir="2700000" algn="tl" rotWithShape="0">
                <a:prstClr val="black">
                  <a:alpha val="40000"/>
                </a:prstClr>
              </a:outerShdw>
            </a:effectLst>
          </p:spPr>
          <p:style>
            <a:lnRef idx="1">
              <a:schemeClr val="dk1"/>
            </a:lnRef>
            <a:fillRef idx="3">
              <a:schemeClr val="dk1"/>
            </a:fillRef>
            <a:effectRef idx="2">
              <a:schemeClr val="dk1"/>
            </a:effectRef>
            <a:fontRef idx="minor">
              <a:schemeClr val="lt1"/>
            </a:fontRef>
          </p:style>
          <p:txBody>
            <a:bodyPr rtlCol="0" anchor="ctr"/>
            <a:lstStyle/>
            <a:p>
              <a:pPr algn="ctr"/>
              <a:r>
                <a:rPr lang="en-GB" b="1" dirty="0" smtClean="0"/>
                <a:t>Leadership for Safety</a:t>
              </a:r>
              <a:endParaRPr lang="en-GB" b="1" dirty="0"/>
            </a:p>
          </p:txBody>
        </p:sp>
        <p:sp>
          <p:nvSpPr>
            <p:cNvPr id="13" name="Rounded Rectangle 12"/>
            <p:cNvSpPr/>
            <p:nvPr/>
          </p:nvSpPr>
          <p:spPr>
            <a:xfrm>
              <a:off x="654499" y="4629455"/>
              <a:ext cx="5980789" cy="327393"/>
            </a:xfrm>
            <a:prstGeom prst="roundRect">
              <a:avLst/>
            </a:prstGeom>
            <a:solidFill>
              <a:srgbClr val="DFDA00"/>
            </a:solidFill>
            <a:ln>
              <a:noFill/>
            </a:ln>
            <a:effectLst>
              <a:outerShdw blurRad="50800" dist="38100" dir="2700000" algn="tl" rotWithShape="0">
                <a:prstClr val="black">
                  <a:alpha val="40000"/>
                </a:prstClr>
              </a:outerShdw>
            </a:effectLst>
          </p:spPr>
          <p:style>
            <a:lnRef idx="1">
              <a:schemeClr val="dk1"/>
            </a:lnRef>
            <a:fillRef idx="3">
              <a:schemeClr val="dk1"/>
            </a:fillRef>
            <a:effectRef idx="2">
              <a:schemeClr val="dk1"/>
            </a:effectRef>
            <a:fontRef idx="minor">
              <a:schemeClr val="lt1"/>
            </a:fontRef>
          </p:style>
          <p:txBody>
            <a:bodyPr rtlCol="0" anchor="ctr"/>
            <a:lstStyle/>
            <a:p>
              <a:pPr algn="ctr"/>
              <a:r>
                <a:rPr lang="en-GB" b="1" dirty="0" smtClean="0">
                  <a:solidFill>
                    <a:schemeClr val="tx1"/>
                  </a:solidFill>
                </a:rPr>
                <a:t>Safety Culture</a:t>
              </a:r>
              <a:endParaRPr lang="en-GB" b="1" dirty="0">
                <a:solidFill>
                  <a:schemeClr val="tx1"/>
                </a:solidFill>
              </a:endParaRPr>
            </a:p>
          </p:txBody>
        </p:sp>
      </p:grpSp>
      <p:sp>
        <p:nvSpPr>
          <p:cNvPr id="15" name="Rectangle 14"/>
          <p:cNvSpPr/>
          <p:nvPr/>
        </p:nvSpPr>
        <p:spPr>
          <a:xfrm>
            <a:off x="5748255" y="2940235"/>
            <a:ext cx="4118944" cy="584775"/>
          </a:xfrm>
          <a:prstGeom prst="rect">
            <a:avLst/>
          </a:prstGeom>
        </p:spPr>
        <p:txBody>
          <a:bodyPr wrap="square">
            <a:spAutoFit/>
          </a:bodyPr>
          <a:lstStyle/>
          <a:p>
            <a:pPr algn="r"/>
            <a:r>
              <a:rPr lang="en-CA" sz="1600" b="1" dirty="0" smtClean="0">
                <a:solidFill>
                  <a:srgbClr val="C07200"/>
                </a:solidFill>
              </a:rPr>
              <a:t>Effective management for safety consideration of ITO</a:t>
            </a:r>
            <a:endParaRPr lang="en-AU" sz="1600" b="1" dirty="0">
              <a:solidFill>
                <a:srgbClr val="C07200"/>
              </a:solidFill>
            </a:endParaRPr>
          </a:p>
        </p:txBody>
      </p:sp>
      <p:sp>
        <p:nvSpPr>
          <p:cNvPr id="16" name="Title 5"/>
          <p:cNvSpPr>
            <a:spLocks noGrp="1"/>
          </p:cNvSpPr>
          <p:nvPr>
            <p:ph type="title"/>
          </p:nvPr>
        </p:nvSpPr>
        <p:spPr>
          <a:xfrm>
            <a:off x="0" y="0"/>
            <a:ext cx="9906000" cy="764275"/>
          </a:xfrm>
        </p:spPr>
        <p:txBody>
          <a:bodyPr vert="horz" lIns="91440" tIns="45720" rIns="91440" bIns="45720" rtlCol="0" anchor="ctr">
            <a:normAutofit/>
          </a:bodyPr>
          <a:lstStyle/>
          <a:p>
            <a:r>
              <a:rPr lang="en-GB" sz="2800" dirty="0">
                <a:latin typeface="+mn-lt"/>
              </a:rPr>
              <a:t>GSR Part 2: </a:t>
            </a:r>
            <a:r>
              <a:rPr lang="en-GB" sz="2800" dirty="0" smtClean="0">
                <a:latin typeface="+mn-lt"/>
              </a:rPr>
              <a:t>Safety Culture</a:t>
            </a:r>
            <a:endParaRPr lang="en-GB" sz="2800" dirty="0">
              <a:latin typeface="+mn-lt"/>
            </a:endParaRPr>
          </a:p>
        </p:txBody>
      </p:sp>
      <p:sp>
        <p:nvSpPr>
          <p:cNvPr id="17" name="Slide Number Placeholder 5"/>
          <p:cNvSpPr>
            <a:spLocks noGrp="1"/>
          </p:cNvSpPr>
          <p:nvPr>
            <p:ph type="sldNum" sz="quarter" idx="4"/>
          </p:nvPr>
        </p:nvSpPr>
        <p:spPr>
          <a:xfrm>
            <a:off x="9180000" y="6480000"/>
            <a:ext cx="540000" cy="252000"/>
          </a:xfrm>
        </p:spPr>
        <p:txBody>
          <a:bodyPr/>
          <a:lstStyle/>
          <a:p>
            <a:fld id="{23A0628E-C12F-4F8C-9895-BCD5E30100D3}" type="slidenum">
              <a:rPr lang="en-US" smtClean="0"/>
              <a:pPr/>
              <a:t>18</a:t>
            </a:fld>
            <a:endParaRPr lang="en-US" dirty="0"/>
          </a:p>
        </p:txBody>
      </p:sp>
      <p:sp>
        <p:nvSpPr>
          <p:cNvPr id="1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9" name="Footer Placeholder 4">
            <a:extLst>
              <a:ext uri="{FF2B5EF4-FFF2-40B4-BE49-F238E27FC236}">
                <a16:creationId xmlns="" xmlns:a16="http://schemas.microsoft.com/office/drawing/2014/main" id="{C00B7A10-453A-AA44-9AE9-9F87A34CCD67}"/>
              </a:ext>
            </a:extLst>
          </p:cNvPr>
          <p:cNvSpPr>
            <a:spLocks noGrp="1"/>
          </p:cNvSpPr>
          <p:nvPr>
            <p:ph type="ftr" sz="quarter" idx="3"/>
          </p:nvPr>
        </p:nvSpPr>
        <p:spPr>
          <a:xfrm>
            <a:off x="355612" y="6558277"/>
            <a:ext cx="4860000" cy="252000"/>
          </a:xfrm>
        </p:spPr>
        <p:txBody>
          <a:bodyPr/>
          <a:lstStyle/>
          <a:p>
            <a:r>
              <a:rPr lang="en-US" dirty="0" smtClean="0"/>
              <a:t>Safety Culture</a:t>
            </a:r>
            <a:endParaRPr lang="en-US" dirty="0"/>
          </a:p>
        </p:txBody>
      </p:sp>
      <p:pic>
        <p:nvPicPr>
          <p:cNvPr id="2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1069" y="2188011"/>
            <a:ext cx="5557185" cy="444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1120016"/>
            <a:ext cx="4217158" cy="707886"/>
          </a:xfrm>
          <a:prstGeom prst="rect">
            <a:avLst/>
          </a:prstGeom>
        </p:spPr>
        <p:txBody>
          <a:bodyPr wrap="square">
            <a:spAutoFit/>
          </a:bodyPr>
          <a:lstStyle/>
          <a:p>
            <a:r>
              <a:rPr lang="en-GB" sz="2000" b="1" dirty="0"/>
              <a:t>Concept of Safety </a:t>
            </a:r>
            <a:r>
              <a:rPr lang="en-GB" sz="2000" b="1" dirty="0" smtClean="0"/>
              <a:t>Culture </a:t>
            </a:r>
            <a:r>
              <a:rPr lang="en-GB" sz="2000" b="1" dirty="0" err="1" smtClean="0"/>
              <a:t>vs</a:t>
            </a:r>
            <a:r>
              <a:rPr lang="en-GB" sz="2000" b="1" dirty="0" smtClean="0"/>
              <a:t> </a:t>
            </a:r>
          </a:p>
          <a:p>
            <a:r>
              <a:rPr lang="en-GB" sz="2000" b="1" dirty="0" smtClean="0"/>
              <a:t>Culture </a:t>
            </a:r>
            <a:r>
              <a:rPr lang="en-GB" sz="2000" b="1" dirty="0"/>
              <a:t>for Safety</a:t>
            </a:r>
          </a:p>
        </p:txBody>
      </p:sp>
      <p:sp>
        <p:nvSpPr>
          <p:cNvPr id="4" name="Rectangle 3"/>
          <p:cNvSpPr/>
          <p:nvPr/>
        </p:nvSpPr>
        <p:spPr>
          <a:xfrm>
            <a:off x="5871615" y="3818976"/>
            <a:ext cx="3876131" cy="1631216"/>
          </a:xfrm>
          <a:prstGeom prst="rect">
            <a:avLst/>
          </a:prstGeom>
        </p:spPr>
        <p:txBody>
          <a:bodyPr wrap="square">
            <a:spAutoFit/>
          </a:bodyPr>
          <a:lstStyle/>
          <a:p>
            <a:pPr marL="285750" indent="-285750">
              <a:spcBef>
                <a:spcPts val="1200"/>
              </a:spcBef>
              <a:buFont typeface="Arial" pitchFamily="34" charset="0"/>
              <a:buChar char="•"/>
            </a:pPr>
            <a:r>
              <a:rPr lang="en-GB" b="1" dirty="0" smtClean="0"/>
              <a:t>Organizations have Safety Culture as one variable </a:t>
            </a:r>
          </a:p>
          <a:p>
            <a:pPr marL="285750" indent="-285750">
              <a:spcBef>
                <a:spcPts val="1200"/>
              </a:spcBef>
              <a:buFont typeface="Arial" pitchFamily="34" charset="0"/>
              <a:buChar char="•"/>
            </a:pPr>
            <a:r>
              <a:rPr lang="en-GB" b="1" dirty="0" smtClean="0"/>
              <a:t>Culture is inherent in all aspects of the organization to fulfil safety requirements</a:t>
            </a:r>
            <a:endParaRPr lang="en-GB" b="1" dirty="0"/>
          </a:p>
        </p:txBody>
      </p:sp>
    </p:spTree>
    <p:extLst>
      <p:ext uri="{BB962C8B-B14F-4D97-AF65-F5344CB8AC3E}">
        <p14:creationId xmlns:p14="http://schemas.microsoft.com/office/powerpoint/2010/main" val="10448550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26" descr="safety_characteristics_sep_09"/>
          <p:cNvPicPr>
            <a:picLocks noChangeAspect="1" noChangeArrowheads="1"/>
          </p:cNvPicPr>
          <p:nvPr/>
        </p:nvPicPr>
        <p:blipFill>
          <a:blip r:embed="rId3"/>
          <a:srcRect/>
          <a:stretch>
            <a:fillRect/>
          </a:stretch>
        </p:blipFill>
        <p:spPr bwMode="auto">
          <a:xfrm>
            <a:off x="136474" y="1679347"/>
            <a:ext cx="7318471" cy="4355603"/>
          </a:xfrm>
          <a:prstGeom prst="rect">
            <a:avLst/>
          </a:prstGeom>
          <a:noFill/>
          <a:ln w="9525">
            <a:noFill/>
            <a:miter lim="800000"/>
            <a:headEnd/>
            <a:tailEnd/>
          </a:ln>
        </p:spPr>
      </p:pic>
      <p:pic>
        <p:nvPicPr>
          <p:cNvPr id="25604" name="Picture 20" descr="GS_G_3_1_Cover"/>
          <p:cNvPicPr>
            <a:picLocks noGrp="1" noChangeAspect="1" noChangeArrowheads="1"/>
          </p:cNvPicPr>
          <p:nvPr>
            <p:ph idx="4294967295"/>
          </p:nvPr>
        </p:nvPicPr>
        <p:blipFill>
          <a:blip r:embed="rId4" cstate="print"/>
          <a:srcRect/>
          <a:stretch>
            <a:fillRect/>
          </a:stretch>
        </p:blipFill>
        <p:spPr>
          <a:xfrm>
            <a:off x="7959042" y="1340768"/>
            <a:ext cx="1585006" cy="2160240"/>
          </a:xfrm>
          <a:prstGeom prst="rect">
            <a:avLst/>
          </a:prstGeom>
          <a:ln>
            <a:noFill/>
          </a:ln>
          <a:effectLst>
            <a:outerShdw blurRad="292100" dist="139700" dir="2700000" algn="tl" rotWithShape="0">
              <a:srgbClr val="333333">
                <a:alpha val="65000"/>
              </a:srgbClr>
            </a:outerShdw>
          </a:effectLst>
        </p:spPr>
      </p:pic>
      <p:pic>
        <p:nvPicPr>
          <p:cNvPr id="2253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3329" y="3789040"/>
            <a:ext cx="1563266" cy="21778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7179" y="971461"/>
            <a:ext cx="9217009" cy="707886"/>
          </a:xfrm>
          <a:prstGeom prst="rect">
            <a:avLst/>
          </a:prstGeom>
        </p:spPr>
        <p:txBody>
          <a:bodyPr wrap="square">
            <a:spAutoFit/>
          </a:bodyPr>
          <a:lstStyle/>
          <a:p>
            <a:pPr>
              <a:defRPr/>
            </a:pPr>
            <a:r>
              <a:rPr lang="en-GB" sz="2000" b="1" dirty="0">
                <a:solidFill>
                  <a:srgbClr val="000000"/>
                </a:solidFill>
              </a:rPr>
              <a:t>Five key characteristics of safety culture, broken down into attributes, has gradually emerged</a:t>
            </a:r>
          </a:p>
        </p:txBody>
      </p:sp>
      <p:sp>
        <p:nvSpPr>
          <p:cNvPr id="11"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2"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19</a:t>
            </a:fld>
            <a:endParaRPr lang="en-US" dirty="0"/>
          </a:p>
        </p:txBody>
      </p:sp>
      <p:sp>
        <p:nvSpPr>
          <p:cNvPr id="13"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
        <p:nvSpPr>
          <p:cNvPr id="14" name="Rectangle 2"/>
          <p:cNvSpPr txBox="1">
            <a:spLocks noChangeArrowheads="1"/>
          </p:cNvSpPr>
          <p:nvPr/>
        </p:nvSpPr>
        <p:spPr>
          <a:xfrm>
            <a:off x="0" y="0"/>
            <a:ext cx="9885712" cy="900000"/>
          </a:xfrm>
          <a:prstGeom prst="rect">
            <a:avLst/>
          </a:prstGeom>
        </p:spPr>
        <p:txBody>
          <a:bodyPr>
            <a:noAutofit/>
          </a:bodyPr>
          <a:lst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a:lstStyle>
          <a:p>
            <a:r>
              <a:rPr lang="en-US" altLang="ja-JP" sz="3200" smtClean="0">
                <a:latin typeface="+mn-lt"/>
              </a:rPr>
              <a:t>Characteristics and Attributes for Strong Safety Culture </a:t>
            </a:r>
            <a:endParaRPr lang="en-US" altLang="ja-JP" sz="3200" dirty="0">
              <a:latin typeface="+mn-lt"/>
            </a:endParaRPr>
          </a:p>
        </p:txBody>
      </p:sp>
    </p:spTree>
    <p:extLst>
      <p:ext uri="{BB962C8B-B14F-4D97-AF65-F5344CB8AC3E}">
        <p14:creationId xmlns:p14="http://schemas.microsoft.com/office/powerpoint/2010/main" val="36931585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04716" y="1344797"/>
            <a:ext cx="9699863" cy="3369673"/>
          </a:xfrm>
        </p:spPr>
        <p:txBody>
          <a:bodyPr>
            <a:normAutofit/>
          </a:bodyPr>
          <a:lstStyle/>
          <a:p>
            <a:r>
              <a:rPr lang="en-GB" sz="3200" dirty="0"/>
              <a:t/>
            </a:r>
            <a:br>
              <a:rPr lang="en-GB" sz="3200" dirty="0"/>
            </a:br>
            <a:r>
              <a:rPr lang="en-GB" sz="3200" noProof="0" dirty="0" smtClean="0"/>
              <a:t>BASIC PROFESSIONAL TRAINING COURSE</a:t>
            </a:r>
            <a:br>
              <a:rPr lang="en-GB" sz="3200" noProof="0" dirty="0" smtClean="0"/>
            </a:br>
            <a:r>
              <a:rPr lang="en-GB" sz="2200" noProof="0" dirty="0" smtClean="0"/>
              <a:t/>
            </a:r>
            <a:br>
              <a:rPr lang="en-GB" sz="2200" noProof="0" dirty="0" smtClean="0"/>
            </a:br>
            <a:r>
              <a:rPr lang="en-GB" sz="2200" b="1" i="0" noProof="0" dirty="0">
                <a:solidFill>
                  <a:srgbClr val="654A15"/>
                </a:solidFill>
              </a:rPr>
              <a:t/>
            </a:r>
            <a:br>
              <a:rPr lang="en-GB" sz="2200" b="1" i="0" noProof="0" dirty="0">
                <a:solidFill>
                  <a:srgbClr val="654A15"/>
                </a:solidFill>
              </a:rPr>
            </a:br>
            <a:r>
              <a:rPr lang="en-GB" sz="1400" b="1" i="0" noProof="0" dirty="0" smtClean="0">
                <a:solidFill>
                  <a:srgbClr val="654A15"/>
                </a:solidFill>
              </a:rPr>
              <a:t> </a:t>
            </a:r>
            <a:r>
              <a:rPr lang="en-GB" sz="2800" kern="0" dirty="0" smtClean="0">
                <a:latin typeface="+mn-lt"/>
              </a:rPr>
              <a:t>Leadership, Management for Safety and Safety Culture</a:t>
            </a:r>
            <a:r>
              <a:rPr lang="en-GB" sz="2800" b="1" kern="0" noProof="0" dirty="0" smtClean="0">
                <a:latin typeface="+mn-lt"/>
              </a:rPr>
              <a:t/>
            </a:r>
            <a:br>
              <a:rPr lang="en-GB" sz="2800" b="1" kern="0" noProof="0" dirty="0" smtClean="0">
                <a:latin typeface="+mn-lt"/>
              </a:rPr>
            </a:br>
            <a:r>
              <a:rPr lang="en-GB" sz="2800" i="1" dirty="0" smtClean="0">
                <a:latin typeface="+mn-lt"/>
              </a:rPr>
              <a:t>Safety  Culture</a:t>
            </a:r>
            <a:endParaRPr lang="en-GB" sz="2800" i="1" kern="0" dirty="0">
              <a:latin typeface="+mn-lt"/>
            </a:endParaRPr>
          </a:p>
        </p:txBody>
      </p:sp>
      <p:sp>
        <p:nvSpPr>
          <p:cNvPr id="5" name="Subtitle 2"/>
          <p:cNvSpPr txBox="1">
            <a:spLocks/>
          </p:cNvSpPr>
          <p:nvPr/>
        </p:nvSpPr>
        <p:spPr>
          <a:xfrm>
            <a:off x="4797134" y="5929451"/>
            <a:ext cx="5107445" cy="502590"/>
          </a:xfrm>
          <a:prstGeom prst="rect">
            <a:avLst/>
          </a:prstGeom>
        </p:spPr>
        <p:txBody>
          <a:bodyPr>
            <a:normAutofit/>
          </a:bodyPr>
          <a:lstStyle>
            <a:lvl1pPr marR="0" lvl="0" indent="0" algn="ctr" fontAlgn="auto">
              <a:lnSpc>
                <a:spcPct val="90000"/>
              </a:lnSpc>
              <a:spcBef>
                <a:spcPts val="1000"/>
              </a:spcBef>
              <a:spcAft>
                <a:spcPts val="0"/>
              </a:spcAft>
              <a:buClr>
                <a:srgbClr val="3366CC"/>
              </a:buClr>
              <a:buSzPct val="110000"/>
              <a:buFont typeface="Arial" panose="020B0604020202020204" pitchFamily="34" charset="0"/>
              <a:buNone/>
              <a:tabLst/>
              <a:defRPr sz="1200">
                <a:solidFill>
                  <a:schemeClr val="bg1">
                    <a:lumMod val="50000"/>
                  </a:schemeClr>
                </a:solidFill>
                <a:latin typeface="Arial" panose="020B0604020202020204" pitchFamily="34" charset="0"/>
                <a:cs typeface="Arial" panose="020B0604020202020204" pitchFamily="34" charset="0"/>
              </a:defRPr>
            </a:lvl1pPr>
            <a:lvl2pPr marR="0" indent="0" algn="ctr" fontAlgn="auto">
              <a:lnSpc>
                <a:spcPct val="90000"/>
              </a:lnSpc>
              <a:spcBef>
                <a:spcPts val="500"/>
              </a:spcBef>
              <a:spcAft>
                <a:spcPts val="0"/>
              </a:spcAft>
              <a:buClr>
                <a:srgbClr val="3366CC"/>
              </a:buClr>
              <a:buSzPct val="90000"/>
              <a:buFont typeface="Arial" panose="020B0604020202020204" pitchFamily="34" charset="0"/>
              <a:buNone/>
              <a:tabLst/>
              <a:defRPr sz="2000">
                <a:solidFill>
                  <a:srgbClr val="003399"/>
                </a:solidFill>
                <a:latin typeface="Arial" panose="020B0604020202020204" pitchFamily="34" charset="0"/>
                <a:cs typeface="Arial" panose="020B0604020202020204" pitchFamily="34" charset="0"/>
              </a:defRPr>
            </a:lvl2pPr>
            <a:lvl3pPr marR="0" indent="0" algn="ctr" fontAlgn="auto">
              <a:lnSpc>
                <a:spcPct val="90000"/>
              </a:lnSpc>
              <a:spcBef>
                <a:spcPts val="500"/>
              </a:spcBef>
              <a:spcAft>
                <a:spcPts val="0"/>
              </a:spcAft>
              <a:buClr>
                <a:srgbClr val="3366CC"/>
              </a:buClr>
              <a:buSzPct val="90000"/>
              <a:buFont typeface="Arial" panose="020B0604020202020204" pitchFamily="34" charset="0"/>
              <a:buNone/>
              <a:tabLst/>
              <a:defRPr>
                <a:solidFill>
                  <a:srgbClr val="003399"/>
                </a:solidFill>
                <a:latin typeface="Arial" panose="020B0604020202020204" pitchFamily="34" charset="0"/>
                <a:cs typeface="Arial" panose="020B0604020202020204" pitchFamily="34" charset="0"/>
              </a:defRPr>
            </a:lvl3pPr>
            <a:lvl4pPr marR="0" indent="0" algn="ctr" fontAlgn="auto">
              <a:lnSpc>
                <a:spcPct val="90000"/>
              </a:lnSpc>
              <a:spcBef>
                <a:spcPts val="500"/>
              </a:spcBef>
              <a:spcAft>
                <a:spcPts val="0"/>
              </a:spcAft>
              <a:buClr>
                <a:srgbClr val="3366CC"/>
              </a:buClr>
              <a:buSzPct val="90000"/>
              <a:buFont typeface="Arial" panose="020B0604020202020204" pitchFamily="34" charset="0"/>
              <a:buNone/>
              <a:tabLst/>
              <a:defRPr sz="1600">
                <a:solidFill>
                  <a:srgbClr val="003399"/>
                </a:solidFill>
                <a:latin typeface="Arial" panose="020B0604020202020204" pitchFamily="34" charset="0"/>
                <a:cs typeface="Arial" panose="020B0604020202020204" pitchFamily="34" charset="0"/>
              </a:defRPr>
            </a:lvl4pPr>
            <a:lvl5pPr marR="0" indent="0" algn="ctr" fontAlgn="auto">
              <a:lnSpc>
                <a:spcPct val="90000"/>
              </a:lnSpc>
              <a:spcBef>
                <a:spcPts val="500"/>
              </a:spcBef>
              <a:spcAft>
                <a:spcPts val="0"/>
              </a:spcAft>
              <a:buClr>
                <a:srgbClr val="3366CC"/>
              </a:buClr>
              <a:buSzPct val="90000"/>
              <a:buFont typeface="Arial" panose="020B0604020202020204" pitchFamily="34" charset="0"/>
              <a:buNone/>
              <a:tabLst/>
              <a:defRPr sz="1600">
                <a:solidFill>
                  <a:srgbClr val="003399"/>
                </a:solidFill>
                <a:latin typeface="Arial" panose="020B0604020202020204" pitchFamily="34" charset="0"/>
                <a:cs typeface="Arial" panose="020B0604020202020204" pitchFamily="34" charset="0"/>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just"/>
            <a:r>
              <a:rPr lang="en-GB" i="1" dirty="0"/>
              <a:t>This material was prepared by the IAEA and co-funded by the European Union. </a:t>
            </a:r>
          </a:p>
        </p:txBody>
      </p:sp>
    </p:spTree>
    <p:extLst>
      <p:ext uri="{BB962C8B-B14F-4D97-AF65-F5344CB8AC3E}">
        <p14:creationId xmlns:p14="http://schemas.microsoft.com/office/powerpoint/2010/main" val="85077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Grp="1" noChangeArrowheads="1"/>
          </p:cNvSpPr>
          <p:nvPr>
            <p:ph type="title"/>
          </p:nvPr>
        </p:nvSpPr>
        <p:spPr>
          <a:xfrm>
            <a:off x="0" y="0"/>
            <a:ext cx="9885712" cy="900000"/>
          </a:xfrm>
        </p:spPr>
        <p:txBody>
          <a:bodyPr>
            <a:noAutofit/>
          </a:bodyPr>
          <a:lstStyle/>
          <a:p>
            <a:r>
              <a:rPr lang="en-US" altLang="ja-JP" sz="3200" dirty="0" smtClean="0">
                <a:latin typeface="+mn-lt"/>
              </a:rPr>
              <a:t>Characteristics and </a:t>
            </a:r>
            <a:r>
              <a:rPr lang="en-US" altLang="ja-JP" sz="3200" dirty="0">
                <a:latin typeface="+mn-lt"/>
              </a:rPr>
              <a:t>Attributes </a:t>
            </a:r>
            <a:r>
              <a:rPr lang="en-US" altLang="ja-JP" sz="3200" dirty="0" smtClean="0">
                <a:latin typeface="+mn-lt"/>
              </a:rPr>
              <a:t>for Strong Safety Culture</a:t>
            </a:r>
            <a:endParaRPr lang="en-US" altLang="ja-JP" sz="3200" dirty="0">
              <a:latin typeface="+mn-lt"/>
            </a:endParaRPr>
          </a:p>
        </p:txBody>
      </p:sp>
      <p:sp>
        <p:nvSpPr>
          <p:cNvPr id="13" name="Rectangle 3"/>
          <p:cNvSpPr txBox="1">
            <a:spLocks noChangeArrowheads="1"/>
          </p:cNvSpPr>
          <p:nvPr/>
        </p:nvSpPr>
        <p:spPr>
          <a:xfrm>
            <a:off x="145754" y="1023516"/>
            <a:ext cx="9760246" cy="4541712"/>
          </a:xfrm>
          <a:prstGeom prst="rect">
            <a:avLst/>
          </a:prstGeom>
        </p:spPr>
        <p:txBody>
          <a:bodyPr vert="horz" lIns="72000" tIns="36000" rIns="0" bIns="0" rtlCol="0">
            <a:noAutofit/>
          </a:bodyPr>
          <a:lst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buFont typeface="Arial" panose="020B0604020202020204" pitchFamily="34" charset="0"/>
              <a:buAutoNum type="arabicPeriod"/>
            </a:pPr>
            <a:endParaRPr lang="en-US" altLang="ja-JP" sz="2000" dirty="0" smtClean="0">
              <a:latin typeface="+mn-lt"/>
              <a:ea typeface="ＭＳ Ｐゴシック" pitchFamily="34" charset="-128"/>
            </a:endParaRPr>
          </a:p>
        </p:txBody>
      </p:sp>
      <p:sp>
        <p:nvSpPr>
          <p:cNvPr id="15" name="Rectangle 3"/>
          <p:cNvSpPr txBox="1">
            <a:spLocks noChangeArrowheads="1"/>
          </p:cNvSpPr>
          <p:nvPr/>
        </p:nvSpPr>
        <p:spPr>
          <a:xfrm>
            <a:off x="82690" y="944686"/>
            <a:ext cx="9644634" cy="5566473"/>
          </a:xfrm>
          <a:prstGeom prst="rect">
            <a:avLst/>
          </a:prstGeom>
        </p:spPr>
        <p:txBody>
          <a:bodyPr vert="horz" lIns="72000" tIns="36000" rIns="0" bIns="0" rtlCol="0">
            <a:noAutofit/>
          </a:bodyPr>
          <a:lst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buFont typeface="Arial" panose="020B0604020202020204" pitchFamily="34" charset="0"/>
              <a:buAutoNum type="arabicPeriod"/>
            </a:pPr>
            <a:r>
              <a:rPr lang="en-US" altLang="ja-JP" sz="2000" b="1" dirty="0">
                <a:latin typeface="+mn-lt"/>
                <a:ea typeface="ＭＳ Ｐゴシック" pitchFamily="34" charset="-128"/>
              </a:rPr>
              <a:t>Safety is a clearly recognized value </a:t>
            </a:r>
            <a:r>
              <a:rPr lang="en-US" altLang="ja-JP" sz="2000" dirty="0" smtClean="0">
                <a:latin typeface="+mn-lt"/>
                <a:ea typeface="ＭＳ Ｐゴシック" pitchFamily="34" charset="-128"/>
              </a:rPr>
              <a:t>High priority to safety in documentation, communications and decision- making and primary consideration is given in the allocation of resources. Individuals are convinced that safety and production go ‘hand in hand’. A proactive and long-term approach to safety issues is shown in decision-making and a safety conscious behavior is socially accepted and supported</a:t>
            </a:r>
          </a:p>
          <a:p>
            <a:pPr marL="457200" indent="-457200">
              <a:buFont typeface="+mj-lt"/>
              <a:buAutoNum type="arabicPeriod"/>
            </a:pPr>
            <a:r>
              <a:rPr lang="en-GB" sz="2000" b="1" dirty="0">
                <a:latin typeface="+mn-lt"/>
                <a:ea typeface="ＭＳ Ｐゴシック" pitchFamily="34" charset="-128"/>
              </a:rPr>
              <a:t>Accountability for safety is </a:t>
            </a:r>
            <a:r>
              <a:rPr lang="en-GB" sz="2000" b="1" dirty="0" smtClean="0">
                <a:latin typeface="+mn-lt"/>
                <a:ea typeface="ＭＳ Ｐゴシック" pitchFamily="34" charset="-128"/>
              </a:rPr>
              <a:t>clear </a:t>
            </a:r>
            <a:r>
              <a:rPr lang="en-GB" sz="2000" dirty="0" smtClean="0">
                <a:latin typeface="+mn-lt"/>
                <a:ea typeface="ＭＳ Ｐゴシック" pitchFamily="34" charset="-128"/>
              </a:rPr>
              <a:t>Appropriate </a:t>
            </a:r>
            <a:r>
              <a:rPr lang="en-GB" sz="2000" dirty="0">
                <a:latin typeface="+mn-lt"/>
                <a:ea typeface="ＭＳ Ｐゴシック" pitchFamily="34" charset="-128"/>
              </a:rPr>
              <a:t>relationship with the regulatory body exists, which ensures that the accountability for safety remains with the </a:t>
            </a:r>
            <a:r>
              <a:rPr lang="en-GB" sz="2000" dirty="0" smtClean="0">
                <a:latin typeface="+mn-lt"/>
                <a:ea typeface="ＭＳ Ｐゴシック" pitchFamily="34" charset="-128"/>
              </a:rPr>
              <a:t>licensee, a </a:t>
            </a:r>
            <a:r>
              <a:rPr lang="en-GB" sz="2000" dirty="0">
                <a:latin typeface="+mn-lt"/>
                <a:ea typeface="ＭＳ Ｐゴシック" pitchFamily="34" charset="-128"/>
              </a:rPr>
              <a:t>high level of compliance with regulations and </a:t>
            </a:r>
            <a:r>
              <a:rPr lang="en-GB" sz="2000" dirty="0" smtClean="0">
                <a:latin typeface="+mn-lt"/>
                <a:ea typeface="ＭＳ Ｐゴシック" pitchFamily="34" charset="-128"/>
              </a:rPr>
              <a:t>procedures. Roles, responsibilities and accountabilities are </a:t>
            </a:r>
            <a:r>
              <a:rPr lang="en-GB" sz="2000" dirty="0">
                <a:latin typeface="+mn-lt"/>
                <a:ea typeface="ＭＳ Ｐゴシック" pitchFamily="34" charset="-128"/>
              </a:rPr>
              <a:t>clearly defined and </a:t>
            </a:r>
            <a:r>
              <a:rPr lang="en-GB" sz="2000" dirty="0" smtClean="0">
                <a:latin typeface="+mn-lt"/>
                <a:ea typeface="ＭＳ Ｐゴシック" pitchFamily="34" charset="-128"/>
              </a:rPr>
              <a:t>understood. Ownership </a:t>
            </a:r>
            <a:r>
              <a:rPr lang="en-GB" sz="2000" dirty="0">
                <a:latin typeface="+mn-lt"/>
                <a:ea typeface="ＭＳ Ｐゴシック" pitchFamily="34" charset="-128"/>
              </a:rPr>
              <a:t>for safety is evident at all </a:t>
            </a:r>
            <a:r>
              <a:rPr lang="en-GB" sz="2000" dirty="0" smtClean="0">
                <a:latin typeface="+mn-lt"/>
                <a:ea typeface="ＭＳ Ｐゴシック" pitchFamily="34" charset="-128"/>
              </a:rPr>
              <a:t>organizational </a:t>
            </a:r>
            <a:r>
              <a:rPr lang="en-GB" sz="2000" dirty="0">
                <a:latin typeface="+mn-lt"/>
                <a:ea typeface="ＭＳ Ｐゴシック" pitchFamily="34" charset="-128"/>
              </a:rPr>
              <a:t>levels and by all </a:t>
            </a:r>
            <a:r>
              <a:rPr lang="en-GB" sz="2000" dirty="0" smtClean="0">
                <a:latin typeface="+mn-lt"/>
                <a:ea typeface="ＭＳ Ｐゴシック" pitchFamily="34" charset="-128"/>
              </a:rPr>
              <a:t>individuals</a:t>
            </a:r>
          </a:p>
          <a:p>
            <a:pPr marL="457200" indent="-457200">
              <a:buFont typeface="+mj-lt"/>
              <a:buAutoNum type="arabicPeriod"/>
            </a:pPr>
            <a:r>
              <a:rPr lang="en-GB" sz="2000" b="1" dirty="0">
                <a:latin typeface="+mn-lt"/>
                <a:ea typeface="ＭＳ Ｐゴシック" pitchFamily="34" charset="-128"/>
              </a:rPr>
              <a:t>Safety is learning driven: </a:t>
            </a:r>
          </a:p>
          <a:p>
            <a:pPr marL="457200" lvl="3" indent="0">
              <a:spcBef>
                <a:spcPts val="0"/>
              </a:spcBef>
              <a:buNone/>
            </a:pPr>
            <a:r>
              <a:rPr lang="en-GB" sz="2000" dirty="0">
                <a:latin typeface="+mn-lt"/>
              </a:rPr>
              <a:t>A questioning attitude prevails at all organizational levels, reporting of errors is encouraged.  Assessments, are regularly conducted including operating experience feedback for improvement. Learning is enabled through the ability to recognize deviations and  implement solutions and use safety performance indicators for trending, evaluation and improvement.</a:t>
            </a:r>
            <a:endParaRPr lang="en-US" altLang="ja-JP" sz="2000" dirty="0">
              <a:latin typeface="+mn-lt"/>
            </a:endParaRPr>
          </a:p>
          <a:p>
            <a:pPr marL="457200" lvl="1" indent="0">
              <a:buNone/>
            </a:pPr>
            <a:endParaRPr lang="en-GB" altLang="ja-JP" sz="2000" dirty="0">
              <a:latin typeface="+mn-lt"/>
              <a:ea typeface="ＭＳ Ｐゴシック" pitchFamily="34" charset="-128"/>
            </a:endParaRPr>
          </a:p>
          <a:p>
            <a:pPr marL="457200" indent="-457200">
              <a:buFont typeface="+mj-lt"/>
              <a:buAutoNum type="arabicPeriod"/>
            </a:pPr>
            <a:endParaRPr lang="en-GB" altLang="ja-JP" sz="2000" dirty="0" smtClean="0">
              <a:latin typeface="+mn-lt"/>
              <a:ea typeface="ＭＳ Ｐゴシック" pitchFamily="34" charset="-128"/>
            </a:endParaRPr>
          </a:p>
          <a:p>
            <a:pPr marL="457200" indent="-457200">
              <a:buFont typeface="+mj-lt"/>
              <a:buAutoNum type="arabicPeriod"/>
            </a:pPr>
            <a:endParaRPr lang="en-GB" altLang="ja-JP" sz="2000" dirty="0">
              <a:latin typeface="+mn-lt"/>
              <a:ea typeface="ＭＳ Ｐゴシック" pitchFamily="34" charset="-128"/>
            </a:endParaRPr>
          </a:p>
          <a:p>
            <a:pPr marL="457200" indent="-457200">
              <a:buFont typeface="+mj-lt"/>
              <a:buAutoNum type="arabicPeriod"/>
            </a:pPr>
            <a:endParaRPr lang="en-US" altLang="ja-JP" sz="2000" dirty="0">
              <a:latin typeface="+mn-lt"/>
              <a:ea typeface="ＭＳ Ｐゴシック" pitchFamily="34" charset="-128"/>
            </a:endParaRPr>
          </a:p>
          <a:p>
            <a:pPr lvl="1">
              <a:spcBef>
                <a:spcPts val="1200"/>
              </a:spcBef>
              <a:buFont typeface="Calibri" pitchFamily="34" charset="0"/>
              <a:buChar char="─"/>
            </a:pPr>
            <a:endParaRPr lang="en-GB" sz="2000" dirty="0">
              <a:latin typeface="+mn-lt"/>
              <a:ea typeface="ＭＳ Ｐゴシック" pitchFamily="34" charset="-128"/>
            </a:endParaRPr>
          </a:p>
          <a:p>
            <a:pPr marL="457200" indent="-457200">
              <a:buFont typeface="Arial" panose="020B0604020202020204" pitchFamily="34" charset="0"/>
              <a:buAutoNum type="arabicPeriod"/>
            </a:pPr>
            <a:endParaRPr lang="en-US" altLang="ja-JP" sz="2000" dirty="0" smtClean="0">
              <a:latin typeface="+mn-lt"/>
              <a:ea typeface="ＭＳ Ｐゴシック" pitchFamily="34" charset="-128"/>
            </a:endParaRPr>
          </a:p>
        </p:txBody>
      </p:sp>
      <p:sp>
        <p:nvSpPr>
          <p:cNvPr id="16"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7"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20</a:t>
            </a:fld>
            <a:endParaRPr lang="en-US" dirty="0"/>
          </a:p>
        </p:txBody>
      </p:sp>
      <p:sp>
        <p:nvSpPr>
          <p:cNvPr id="18"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40188296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0" y="0"/>
            <a:ext cx="9885712" cy="900000"/>
          </a:xfrm>
        </p:spPr>
        <p:txBody>
          <a:bodyPr>
            <a:noAutofit/>
          </a:bodyPr>
          <a:lstStyle/>
          <a:p>
            <a:r>
              <a:rPr lang="en-US" altLang="ja-JP" sz="3200" dirty="0" smtClean="0">
                <a:latin typeface="+mn-lt"/>
              </a:rPr>
              <a:t>Characteristics and </a:t>
            </a:r>
            <a:r>
              <a:rPr lang="en-US" altLang="ja-JP" sz="3200" dirty="0">
                <a:latin typeface="+mn-lt"/>
              </a:rPr>
              <a:t>Attributes </a:t>
            </a:r>
            <a:r>
              <a:rPr lang="en-US" altLang="ja-JP" sz="3200" dirty="0" smtClean="0">
                <a:latin typeface="+mn-lt"/>
              </a:rPr>
              <a:t>for Strong Safety Culture </a:t>
            </a:r>
            <a:endParaRPr lang="en-US" altLang="ja-JP" sz="3200" dirty="0">
              <a:latin typeface="+mn-lt"/>
            </a:endParaRPr>
          </a:p>
        </p:txBody>
      </p:sp>
      <p:sp>
        <p:nvSpPr>
          <p:cNvPr id="10" name="Rectangle 3"/>
          <p:cNvSpPr txBox="1">
            <a:spLocks noChangeArrowheads="1"/>
          </p:cNvSpPr>
          <p:nvPr/>
        </p:nvSpPr>
        <p:spPr>
          <a:xfrm>
            <a:off x="70007" y="960087"/>
            <a:ext cx="9540721" cy="4084879"/>
          </a:xfrm>
          <a:prstGeom prst="rect">
            <a:avLst/>
          </a:prstGeom>
        </p:spPr>
        <p:txBody>
          <a:bodyPr vert="horz" lIns="72000" tIns="36000" rIns="0" bIns="0" rtlCol="0">
            <a:noAutofit/>
          </a:bodyPr>
          <a:lst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2" indent="0" defTabSz="900000">
              <a:spcBef>
                <a:spcPts val="0"/>
              </a:spcBef>
              <a:buNone/>
            </a:pPr>
            <a:r>
              <a:rPr lang="en-GB" sz="2000" b="1" dirty="0" smtClean="0">
                <a:latin typeface="+mn-lt"/>
                <a:ea typeface="ＭＳ Ｐゴシック" pitchFamily="34" charset="-128"/>
              </a:rPr>
              <a:t>4. Safety is integrated into all activities </a:t>
            </a:r>
            <a:r>
              <a:rPr lang="en-GB" sz="2000" dirty="0" smtClean="0">
                <a:latin typeface="+mn-lt"/>
              </a:rPr>
              <a:t>Consideration </a:t>
            </a:r>
            <a:r>
              <a:rPr lang="en-GB" sz="2000" dirty="0">
                <a:latin typeface="+mn-lt"/>
              </a:rPr>
              <a:t>of </a:t>
            </a:r>
            <a:r>
              <a:rPr lang="en-GB" sz="2000" dirty="0" smtClean="0">
                <a:latin typeface="+mn-lt"/>
              </a:rPr>
              <a:t>quality, safety and security is evident including trust, motivation, </a:t>
            </a:r>
            <a:r>
              <a:rPr lang="en-US" altLang="ja-JP" sz="2000" dirty="0">
                <a:latin typeface="+mn-lt"/>
              </a:rPr>
              <a:t>commitment to </a:t>
            </a:r>
            <a:r>
              <a:rPr lang="en-US" altLang="ja-JP" sz="2000" dirty="0" smtClean="0">
                <a:latin typeface="+mn-lt"/>
              </a:rPr>
              <a:t>excellence </a:t>
            </a:r>
            <a:r>
              <a:rPr lang="en-GB" sz="2000" dirty="0" smtClean="0">
                <a:latin typeface="+mn-lt"/>
              </a:rPr>
              <a:t>and </a:t>
            </a:r>
            <a:r>
              <a:rPr lang="en-GB" sz="2000" dirty="0">
                <a:latin typeface="+mn-lt"/>
              </a:rPr>
              <a:t>job satisfaction </a:t>
            </a:r>
            <a:r>
              <a:rPr lang="en-GB" sz="2000" dirty="0" smtClean="0">
                <a:latin typeface="+mn-lt"/>
              </a:rPr>
              <a:t>which prevails in the organization. Quality of processes, from planning to implementation and assessment is managed. Individuals have the necessary knowledge and understanding of the work processes,  good working conditions exist with regards to time pressures, work load and stress.</a:t>
            </a:r>
          </a:p>
          <a:p>
            <a:pPr marL="0" indent="0">
              <a:buNone/>
            </a:pPr>
            <a:r>
              <a:rPr lang="en-GB" sz="2000" b="1" dirty="0" smtClean="0">
                <a:latin typeface="+mn-lt"/>
                <a:ea typeface="ＭＳ Ｐゴシック" pitchFamily="34" charset="-128"/>
              </a:rPr>
              <a:t>5. Leadership </a:t>
            </a:r>
            <a:r>
              <a:rPr lang="en-GB" sz="2000" b="1" dirty="0">
                <a:latin typeface="+mn-lt"/>
                <a:ea typeface="ＭＳ Ｐゴシック" pitchFamily="34" charset="-128"/>
              </a:rPr>
              <a:t>of safety is </a:t>
            </a:r>
            <a:r>
              <a:rPr lang="en-GB" sz="2000" b="1" dirty="0" smtClean="0">
                <a:latin typeface="+mn-lt"/>
                <a:ea typeface="ＭＳ Ｐゴシック" pitchFamily="34" charset="-128"/>
              </a:rPr>
              <a:t>clear </a:t>
            </a:r>
            <a:r>
              <a:rPr lang="en-GB" sz="2000" dirty="0" smtClean="0">
                <a:latin typeface="+mn-lt"/>
              </a:rPr>
              <a:t>Senior </a:t>
            </a:r>
            <a:r>
              <a:rPr lang="en-GB" sz="2000" dirty="0">
                <a:latin typeface="+mn-lt"/>
              </a:rPr>
              <a:t>management is clearly committed to </a:t>
            </a:r>
            <a:r>
              <a:rPr lang="en-GB" sz="2000" dirty="0" smtClean="0">
                <a:latin typeface="+mn-lt"/>
              </a:rPr>
              <a:t>safety which is evident </a:t>
            </a:r>
            <a:r>
              <a:rPr lang="en-GB" sz="2000" dirty="0">
                <a:latin typeface="+mn-lt"/>
              </a:rPr>
              <a:t>at all management </a:t>
            </a:r>
            <a:r>
              <a:rPr lang="en-GB" sz="2000" dirty="0" smtClean="0">
                <a:latin typeface="+mn-lt"/>
              </a:rPr>
              <a:t>levels </a:t>
            </a:r>
            <a:r>
              <a:rPr lang="en-GB" sz="2000" dirty="0">
                <a:latin typeface="+mn-lt"/>
              </a:rPr>
              <a:t>showing </a:t>
            </a:r>
            <a:r>
              <a:rPr lang="en-GB" sz="2000" dirty="0" smtClean="0">
                <a:latin typeface="+mn-lt"/>
              </a:rPr>
              <a:t>their involvement in </a:t>
            </a:r>
            <a:r>
              <a:rPr lang="en-GB" sz="2000" dirty="0">
                <a:latin typeface="+mn-lt"/>
              </a:rPr>
              <a:t>safety related </a:t>
            </a:r>
            <a:r>
              <a:rPr lang="en-GB" sz="2000" dirty="0" smtClean="0">
                <a:latin typeface="+mn-lt"/>
              </a:rPr>
              <a:t>activities. Leadership competence and skills </a:t>
            </a:r>
            <a:r>
              <a:rPr lang="en-GB" sz="2000" dirty="0">
                <a:latin typeface="+mn-lt"/>
              </a:rPr>
              <a:t>are systematically </a:t>
            </a:r>
            <a:r>
              <a:rPr lang="en-GB" sz="2000" dirty="0" smtClean="0">
                <a:latin typeface="+mn-lt"/>
              </a:rPr>
              <a:t>developed and sustained. </a:t>
            </a:r>
            <a:r>
              <a:rPr lang="en-US" altLang="ja-JP" sz="2000" dirty="0" smtClean="0">
                <a:latin typeface="+mn-lt"/>
              </a:rPr>
              <a:t>Safety </a:t>
            </a:r>
            <a:r>
              <a:rPr lang="en-US" altLang="ja-JP" sz="2000" dirty="0">
                <a:latin typeface="+mn-lt"/>
              </a:rPr>
              <a:t>implications are considered in the change management </a:t>
            </a:r>
            <a:r>
              <a:rPr lang="en-US" altLang="ja-JP" sz="2000" dirty="0" smtClean="0">
                <a:latin typeface="+mn-lt"/>
              </a:rPr>
              <a:t>process. Management </a:t>
            </a:r>
            <a:r>
              <a:rPr lang="en-US" altLang="ja-JP" sz="2000" dirty="0">
                <a:latin typeface="+mn-lt"/>
              </a:rPr>
              <a:t>shows a continuous effort to strive for openness and good </a:t>
            </a:r>
            <a:r>
              <a:rPr lang="en-US" altLang="ja-JP" sz="2000" dirty="0" smtClean="0">
                <a:latin typeface="+mn-lt"/>
              </a:rPr>
              <a:t>communications, ability </a:t>
            </a:r>
            <a:r>
              <a:rPr lang="en-US" altLang="ja-JP" sz="2000" dirty="0">
                <a:latin typeface="+mn-lt"/>
              </a:rPr>
              <a:t>to resolve conflicts </a:t>
            </a:r>
            <a:r>
              <a:rPr lang="en-US" altLang="ja-JP" sz="2000" dirty="0" smtClean="0">
                <a:latin typeface="+mn-lt"/>
              </a:rPr>
              <a:t>as necessary </a:t>
            </a:r>
            <a:r>
              <a:rPr lang="en-US" altLang="ja-JP" sz="2000" dirty="0">
                <a:latin typeface="+mn-lt"/>
              </a:rPr>
              <a:t>and relationships between </a:t>
            </a:r>
            <a:r>
              <a:rPr lang="en-US" altLang="ja-JP" sz="2000" dirty="0" smtClean="0">
                <a:latin typeface="+mn-lt"/>
              </a:rPr>
              <a:t>management and </a:t>
            </a:r>
            <a:r>
              <a:rPr lang="en-US" altLang="ja-JP" sz="2000" dirty="0">
                <a:latin typeface="+mn-lt"/>
              </a:rPr>
              <a:t>staff are built on trust</a:t>
            </a:r>
            <a:endParaRPr lang="en-GB" sz="2000" dirty="0">
              <a:latin typeface="+mn-lt"/>
            </a:endParaRPr>
          </a:p>
          <a:p>
            <a:pPr marL="0" lvl="2" indent="0" defTabSz="900000">
              <a:spcBef>
                <a:spcPts val="0"/>
              </a:spcBef>
              <a:buNone/>
            </a:pPr>
            <a:endParaRPr lang="en-GB" sz="2000" dirty="0" smtClean="0">
              <a:latin typeface="+mn-lt"/>
            </a:endParaRPr>
          </a:p>
        </p:txBody>
      </p:sp>
      <p:sp>
        <p:nvSpPr>
          <p:cNvPr id="12"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3"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21</a:t>
            </a:fld>
            <a:endParaRPr lang="en-US" dirty="0"/>
          </a:p>
        </p:txBody>
      </p:sp>
      <p:sp>
        <p:nvSpPr>
          <p:cNvPr id="14"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pic>
        <p:nvPicPr>
          <p:cNvPr id="16" name="Picture 20" descr="GS_G_3_1_Cover"/>
          <p:cNvPicPr>
            <a:picLocks noChangeAspect="1" noChangeArrowheads="1"/>
          </p:cNvPicPr>
          <p:nvPr/>
        </p:nvPicPr>
        <p:blipFill>
          <a:blip r:embed="rId3" cstate="print"/>
          <a:stretch>
            <a:fillRect/>
          </a:stretch>
        </p:blipFill>
        <p:spPr bwMode="gray">
          <a:xfrm>
            <a:off x="8182303" y="4807451"/>
            <a:ext cx="1270770" cy="1670945"/>
          </a:xfrm>
          <a:prstGeom prst="rect">
            <a:avLst/>
          </a:prstGeom>
          <a:ln>
            <a:noFill/>
          </a:ln>
          <a:effectLst>
            <a:outerShdw blurRad="292100" dist="139700" dir="2700000" algn="tl" rotWithShape="0">
              <a:srgbClr val="333333">
                <a:alpha val="65000"/>
              </a:srgbClr>
            </a:outerShdw>
          </a:effectLst>
          <a:extLst/>
        </p:spPr>
      </p:pic>
      <p:sp>
        <p:nvSpPr>
          <p:cNvPr id="5" name="Rectangle 4"/>
          <p:cNvSpPr/>
          <p:nvPr/>
        </p:nvSpPr>
        <p:spPr>
          <a:xfrm>
            <a:off x="38474" y="5075801"/>
            <a:ext cx="8112297" cy="1323439"/>
          </a:xfrm>
          <a:prstGeom prst="rect">
            <a:avLst/>
          </a:prstGeom>
        </p:spPr>
        <p:txBody>
          <a:bodyPr wrap="square">
            <a:spAutoFit/>
          </a:bodyPr>
          <a:lstStyle/>
          <a:p>
            <a:pPr marL="63500" lvl="1" indent="-63500" defTabSz="900000">
              <a:buNone/>
              <a:defRPr/>
            </a:pPr>
            <a:r>
              <a:rPr lang="en-GB" altLang="ja-JP" sz="2000" b="1" dirty="0">
                <a:solidFill>
                  <a:srgbClr val="000000"/>
                </a:solidFill>
                <a:ea typeface="ＭＳ Ｐゴシック" pitchFamily="34" charset="-128"/>
              </a:rPr>
              <a:t>Specific guidance for nuclear installations </a:t>
            </a:r>
            <a:r>
              <a:rPr lang="en-GB" altLang="ja-JP" sz="2000" dirty="0">
                <a:solidFill>
                  <a:srgbClr val="000000"/>
                </a:solidFill>
                <a:ea typeface="ＭＳ Ｐゴシック" pitchFamily="34" charset="-128"/>
              </a:rPr>
              <a:t>Further explanation of the five safety culture characteristics and the attributes provides insight on improving safety culture by conducting assessment. Concept of ITO.</a:t>
            </a:r>
          </a:p>
        </p:txBody>
      </p:sp>
    </p:spTree>
    <p:extLst>
      <p:ext uri="{BB962C8B-B14F-4D97-AF65-F5344CB8AC3E}">
        <p14:creationId xmlns:p14="http://schemas.microsoft.com/office/powerpoint/2010/main" val="11543423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6"/>
          <p:cNvSpPr>
            <a:spLocks noGrp="1"/>
          </p:cNvSpPr>
          <p:nvPr>
            <p:ph type="subTitle" idx="1"/>
          </p:nvPr>
        </p:nvSpPr>
        <p:spPr>
          <a:xfrm>
            <a:off x="286565" y="2961168"/>
            <a:ext cx="9283032" cy="648072"/>
          </a:xfrm>
        </p:spPr>
        <p:txBody>
          <a:bodyPr>
            <a:noAutofit/>
          </a:bodyPr>
          <a:lstStyle/>
          <a:p>
            <a:r>
              <a:rPr lang="en-US" dirty="0">
                <a:solidFill>
                  <a:schemeClr val="tx1"/>
                </a:solidFill>
                <a:latin typeface="+mn-lt"/>
              </a:rPr>
              <a:t>Assessment of Safety Culture</a:t>
            </a:r>
          </a:p>
          <a:p>
            <a:r>
              <a:rPr lang="en-US" dirty="0" smtClean="0">
                <a:solidFill>
                  <a:schemeClr val="tx1"/>
                </a:solidFill>
                <a:latin typeface="+mn-lt"/>
              </a:rPr>
              <a:t> </a:t>
            </a:r>
            <a:endParaRPr lang="en-GB" dirty="0">
              <a:solidFill>
                <a:schemeClr val="tx1"/>
              </a:solidFill>
              <a:latin typeface="+mn-lt"/>
            </a:endParaRPr>
          </a:p>
        </p:txBody>
      </p:sp>
      <p:sp>
        <p:nvSpPr>
          <p:cNvPr id="4"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6"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22</a:t>
            </a:fld>
            <a:endParaRPr lang="en-US" dirty="0"/>
          </a:p>
        </p:txBody>
      </p:sp>
      <p:sp>
        <p:nvSpPr>
          <p:cNvPr id="7"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24304985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8503" y="11518"/>
            <a:ext cx="9897497" cy="643574"/>
          </a:xfrm>
        </p:spPr>
        <p:txBody>
          <a:bodyPr/>
          <a:lstStyle/>
          <a:p>
            <a:pPr eaLnBrk="1" hangingPunct="1"/>
            <a:r>
              <a:rPr lang="en-GB" sz="2800" dirty="0" smtClean="0">
                <a:solidFill>
                  <a:schemeClr val="tx1"/>
                </a:solidFill>
                <a:latin typeface="+mn-lt"/>
              </a:rPr>
              <a:t>Assessment of Safety Culture</a:t>
            </a:r>
          </a:p>
        </p:txBody>
      </p:sp>
      <p:sp>
        <p:nvSpPr>
          <p:cNvPr id="4" name="Content Placeholder 3"/>
          <p:cNvSpPr>
            <a:spLocks noGrp="1"/>
          </p:cNvSpPr>
          <p:nvPr>
            <p:ph sz="half" idx="1"/>
          </p:nvPr>
        </p:nvSpPr>
        <p:spPr/>
        <p:txBody>
          <a:bodyPr>
            <a:normAutofit/>
          </a:bodyPr>
          <a:lstStyle/>
          <a:p>
            <a:endParaRPr lang="en-GB"/>
          </a:p>
        </p:txBody>
      </p:sp>
      <p:pic>
        <p:nvPicPr>
          <p:cNvPr id="33800" name="Picture 27"/>
          <p:cNvPicPr>
            <a:picLocks noChangeAspect="1" noChangeArrowheads="1"/>
          </p:cNvPicPr>
          <p:nvPr/>
        </p:nvPicPr>
        <p:blipFill>
          <a:blip r:embed="rId3" cstate="print"/>
          <a:srcRect/>
          <a:stretch>
            <a:fillRect/>
          </a:stretch>
        </p:blipFill>
        <p:spPr bwMode="auto">
          <a:xfrm>
            <a:off x="137578" y="662152"/>
            <a:ext cx="5314320" cy="5899197"/>
          </a:xfrm>
          <a:prstGeom prst="rect">
            <a:avLst/>
          </a:prstGeom>
          <a:noFill/>
          <a:ln w="9525">
            <a:noFill/>
            <a:miter lim="800000"/>
            <a:headEnd/>
            <a:tailEnd/>
          </a:ln>
        </p:spPr>
      </p:pic>
      <p:sp>
        <p:nvSpPr>
          <p:cNvPr id="2" name="Rectangle 1"/>
          <p:cNvSpPr/>
          <p:nvPr/>
        </p:nvSpPr>
        <p:spPr>
          <a:xfrm>
            <a:off x="216403" y="662152"/>
            <a:ext cx="9116783" cy="400110"/>
          </a:xfrm>
          <a:prstGeom prst="rect">
            <a:avLst/>
          </a:prstGeom>
        </p:spPr>
        <p:txBody>
          <a:bodyPr wrap="square">
            <a:spAutoFit/>
          </a:bodyPr>
          <a:lstStyle/>
          <a:p>
            <a:r>
              <a:rPr lang="sl-SI" sz="2000" b="1" dirty="0" smtClean="0"/>
              <a:t>Iceberg model presented by </a:t>
            </a:r>
            <a:r>
              <a:rPr lang="en-GB" sz="2000" b="1" dirty="0" smtClean="0"/>
              <a:t>S</a:t>
            </a:r>
            <a:r>
              <a:rPr lang="sl-SI" sz="2000" b="1" dirty="0" smtClean="0"/>
              <a:t>chein  [ref. Tecdoc 1707] </a:t>
            </a:r>
            <a:endParaRPr lang="en-GB" sz="2000" b="1" dirty="0"/>
          </a:p>
        </p:txBody>
      </p:sp>
      <p:sp>
        <p:nvSpPr>
          <p:cNvPr id="10"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1"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23</a:t>
            </a:fld>
            <a:endParaRPr lang="en-US" dirty="0"/>
          </a:p>
        </p:txBody>
      </p:sp>
      <p:sp>
        <p:nvSpPr>
          <p:cNvPr id="13" name="Rectangle 3"/>
          <p:cNvSpPr txBox="1">
            <a:spLocks noChangeArrowheads="1"/>
          </p:cNvSpPr>
          <p:nvPr/>
        </p:nvSpPr>
        <p:spPr>
          <a:xfrm>
            <a:off x="5265683" y="2382426"/>
            <a:ext cx="4640317" cy="3562067"/>
          </a:xfrm>
          <a:prstGeom prst="rect">
            <a:avLst/>
          </a:prstGeom>
        </p:spPr>
        <p:txBody>
          <a:bodyPr vert="horz" lIns="72000" tIns="36000" rIns="0" bIns="0" rtlCol="0">
            <a:noAutofit/>
          </a:bodyPr>
          <a:lstStyle>
            <a:lvl1pPr marL="360000" indent="-360000" algn="l" defTabSz="9000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0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0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0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Tx/>
              <a:buNone/>
              <a:defRPr/>
            </a:pPr>
            <a:r>
              <a:rPr lang="en-GB" sz="2000" b="1" dirty="0" smtClean="0">
                <a:latin typeface="+mn-lt"/>
                <a:ea typeface="ＭＳ Ｐゴシック" pitchFamily="34" charset="-128"/>
              </a:rPr>
              <a:t>Based on:</a:t>
            </a:r>
          </a:p>
          <a:p>
            <a:pPr marL="231775" indent="-231775">
              <a:spcBef>
                <a:spcPts val="0"/>
              </a:spcBef>
              <a:defRPr/>
            </a:pPr>
            <a:r>
              <a:rPr lang="en-GB" sz="2000" dirty="0" smtClean="0">
                <a:latin typeface="+mn-lt"/>
                <a:ea typeface="ＭＳ Ｐゴシック" pitchFamily="34" charset="-128"/>
              </a:rPr>
              <a:t>IAEA Safety Standards</a:t>
            </a:r>
            <a:r>
              <a:rPr lang="en-GB" sz="1200" dirty="0" smtClean="0">
                <a:latin typeface="+mn-lt"/>
                <a:ea typeface="ＭＳ Ｐゴシック" pitchFamily="34" charset="-128"/>
              </a:rPr>
              <a:t> </a:t>
            </a:r>
            <a:r>
              <a:rPr lang="en-GB" sz="1200" b="1" dirty="0" smtClean="0">
                <a:latin typeface="+mn-lt"/>
                <a:ea typeface="ＭＳ Ｐゴシック" pitchFamily="34" charset="-128"/>
              </a:rPr>
              <a:t>(GSG 3.5</a:t>
            </a:r>
            <a:r>
              <a:rPr lang="sl-SI" sz="1200" b="1" dirty="0" smtClean="0">
                <a:latin typeface="+mn-lt"/>
                <a:ea typeface="ＭＳ Ｐゴシック" pitchFamily="34" charset="-128"/>
              </a:rPr>
              <a:t>, G</a:t>
            </a:r>
            <a:r>
              <a:rPr lang="en-US" sz="1200" b="1" dirty="0" smtClean="0">
                <a:latin typeface="+mn-lt"/>
                <a:ea typeface="ＭＳ Ｐゴシック" pitchFamily="34" charset="-128"/>
              </a:rPr>
              <a:t>S</a:t>
            </a:r>
            <a:r>
              <a:rPr lang="sl-SI" sz="1200" b="1" dirty="0" smtClean="0">
                <a:latin typeface="+mn-lt"/>
                <a:ea typeface="ＭＳ Ｐゴシック" pitchFamily="34" charset="-128"/>
              </a:rPr>
              <a:t>G 3.1)</a:t>
            </a:r>
            <a:endParaRPr lang="en-GB" sz="1200" b="1" dirty="0" smtClean="0">
              <a:latin typeface="+mn-lt"/>
              <a:ea typeface="ＭＳ Ｐゴシック" pitchFamily="34" charset="-128"/>
            </a:endParaRPr>
          </a:p>
          <a:p>
            <a:pPr marL="231775" indent="-231775">
              <a:spcBef>
                <a:spcPts val="0"/>
              </a:spcBef>
              <a:defRPr/>
            </a:pPr>
            <a:r>
              <a:rPr lang="en-GB" sz="2000" dirty="0" smtClean="0">
                <a:latin typeface="+mn-lt"/>
                <a:ea typeface="ＭＳ Ｐゴシック" pitchFamily="34" charset="-128"/>
              </a:rPr>
              <a:t>Behavioural science</a:t>
            </a:r>
          </a:p>
          <a:p>
            <a:pPr marL="231775" indent="-231775">
              <a:spcBef>
                <a:spcPts val="0"/>
              </a:spcBef>
              <a:defRPr/>
            </a:pPr>
            <a:r>
              <a:rPr lang="en-GB" sz="2000" dirty="0" smtClean="0">
                <a:latin typeface="+mn-lt"/>
                <a:ea typeface="ＭＳ Ｐゴシック" pitchFamily="34" charset="-128"/>
              </a:rPr>
              <a:t>Past experiences</a:t>
            </a:r>
          </a:p>
          <a:p>
            <a:pPr marL="0" indent="0">
              <a:spcBef>
                <a:spcPts val="0"/>
              </a:spcBef>
              <a:buFont typeface="Arial" panose="020B0604020202020204" pitchFamily="34" charset="0"/>
              <a:buNone/>
              <a:defRPr/>
            </a:pPr>
            <a:r>
              <a:rPr lang="en-US" sz="2000" b="1" dirty="0" smtClean="0">
                <a:latin typeface="+mn-lt"/>
              </a:rPr>
              <a:t>Objective of Safety Culture Assessment</a:t>
            </a:r>
          </a:p>
          <a:p>
            <a:pPr marL="231775" indent="-231775">
              <a:spcBef>
                <a:spcPts val="0"/>
              </a:spcBef>
              <a:defRPr/>
            </a:pPr>
            <a:r>
              <a:rPr lang="en-US" sz="2000" dirty="0" smtClean="0">
                <a:latin typeface="+mn-lt"/>
              </a:rPr>
              <a:t>The purpose of the safety culture self-assessment is to </a:t>
            </a:r>
            <a:r>
              <a:rPr lang="en-US" sz="2000" b="1" dirty="0" smtClean="0">
                <a:latin typeface="+mn-lt"/>
              </a:rPr>
              <a:t>identify behaviors, attitudes, underline believes and basic assumptions</a:t>
            </a:r>
            <a:r>
              <a:rPr lang="en-US" sz="2000" dirty="0" smtClean="0">
                <a:latin typeface="+mn-lt"/>
              </a:rPr>
              <a:t> in relation to safety for continuous improvement of organizational safety culture</a:t>
            </a:r>
            <a:endParaRPr lang="en-GB" sz="2000" dirty="0" smtClean="0">
              <a:latin typeface="+mn-lt"/>
            </a:endParaRPr>
          </a:p>
          <a:p>
            <a:pPr marL="0" indent="0">
              <a:spcBef>
                <a:spcPts val="0"/>
              </a:spcBef>
              <a:buFontTx/>
              <a:buNone/>
              <a:defRPr/>
            </a:pPr>
            <a:endParaRPr lang="en-GB" sz="2000" dirty="0">
              <a:latin typeface="+mn-lt"/>
              <a:ea typeface="ＭＳ Ｐゴシック" pitchFamily="34" charset="-128"/>
            </a:endParaRPr>
          </a:p>
        </p:txBody>
      </p:sp>
      <p:sp>
        <p:nvSpPr>
          <p:cNvPr id="14" name="Rectangle 3"/>
          <p:cNvSpPr txBox="1">
            <a:spLocks noChangeArrowheads="1"/>
          </p:cNvSpPr>
          <p:nvPr/>
        </p:nvSpPr>
        <p:spPr>
          <a:xfrm>
            <a:off x="5265683" y="1062262"/>
            <a:ext cx="4461641" cy="1544351"/>
          </a:xfrm>
          <a:prstGeom prst="rect">
            <a:avLst/>
          </a:prstGeom>
        </p:spPr>
        <p:txBody>
          <a:bodyPr vert="horz" lIns="72000" tIns="36000" rIns="0" bIns="0" rtlCol="0">
            <a:noAutofit/>
          </a:bodyPr>
          <a:lstStyle>
            <a:lvl1pPr marL="360000" indent="-360000" algn="l" defTabSz="9000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0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0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0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231775" indent="-231775">
              <a:spcBef>
                <a:spcPts val="800"/>
              </a:spcBef>
            </a:pPr>
            <a:r>
              <a:rPr lang="en-GB" sz="2000" dirty="0" smtClean="0">
                <a:solidFill>
                  <a:srgbClr val="003399"/>
                </a:solidFill>
                <a:latin typeface="+mn-lt"/>
              </a:rPr>
              <a:t>How do we move from observations above the surface</a:t>
            </a:r>
          </a:p>
          <a:p>
            <a:pPr marL="231775" indent="-231775">
              <a:spcBef>
                <a:spcPts val="800"/>
              </a:spcBef>
            </a:pPr>
            <a:r>
              <a:rPr lang="en-GB" sz="2000" dirty="0" smtClean="0">
                <a:solidFill>
                  <a:srgbClr val="003399"/>
                </a:solidFill>
                <a:latin typeface="+mn-lt"/>
              </a:rPr>
              <a:t>to images of what the culture is like, under the surface?</a:t>
            </a:r>
            <a:endParaRPr lang="en-GB" sz="2000" dirty="0">
              <a:solidFill>
                <a:srgbClr val="003399"/>
              </a:solidFill>
              <a:latin typeface="+mn-lt"/>
            </a:endParaRPr>
          </a:p>
        </p:txBody>
      </p:sp>
      <p:sp>
        <p:nvSpPr>
          <p:cNvPr id="12"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5495438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idx="4294967295"/>
          </p:nvPr>
        </p:nvSpPr>
        <p:spPr>
          <a:xfrm>
            <a:off x="8503" y="655092"/>
            <a:ext cx="10236200" cy="376518"/>
          </a:xfrm>
        </p:spPr>
        <p:txBody>
          <a:bodyPr/>
          <a:lstStyle/>
          <a:p>
            <a:pPr eaLnBrk="1" hangingPunct="1"/>
            <a:r>
              <a:rPr lang="en-GB" sz="2800" dirty="0" smtClean="0">
                <a:solidFill>
                  <a:srgbClr val="000000"/>
                </a:solidFill>
                <a:ea typeface="ＭＳ Ｐゴシック" pitchFamily="34" charset="-128"/>
              </a:rPr>
              <a:t>IAEA </a:t>
            </a:r>
            <a:r>
              <a:rPr lang="en-GB" sz="2800" dirty="0">
                <a:solidFill>
                  <a:srgbClr val="000000"/>
                </a:solidFill>
                <a:ea typeface="ＭＳ Ｐゴシック" pitchFamily="34" charset="-128"/>
              </a:rPr>
              <a:t>Assessment Methodology</a:t>
            </a:r>
          </a:p>
        </p:txBody>
      </p:sp>
      <p:sp>
        <p:nvSpPr>
          <p:cNvPr id="150531" name="Rectangle 3"/>
          <p:cNvSpPr>
            <a:spLocks noGrp="1" noChangeArrowheads="1"/>
          </p:cNvSpPr>
          <p:nvPr>
            <p:ph type="body" idx="4294967295"/>
          </p:nvPr>
        </p:nvSpPr>
        <p:spPr>
          <a:xfrm>
            <a:off x="120104" y="1083470"/>
            <a:ext cx="9309232" cy="4572000"/>
          </a:xfrm>
        </p:spPr>
        <p:txBody>
          <a:bodyPr>
            <a:normAutofit/>
          </a:bodyPr>
          <a:lstStyle/>
          <a:p>
            <a:pPr eaLnBrk="1" hangingPunct="1"/>
            <a:r>
              <a:rPr lang="en-GB" sz="2000" dirty="0">
                <a:latin typeface="+mn-lt"/>
                <a:ea typeface="ＭＳ Ｐゴシック" pitchFamily="34" charset="-128"/>
              </a:rPr>
              <a:t>Using </a:t>
            </a:r>
            <a:r>
              <a:rPr lang="en-GB" sz="2000" b="1" i="1" dirty="0">
                <a:latin typeface="+mn-lt"/>
                <a:ea typeface="ＭＳ Ｐゴシック" pitchFamily="34" charset="-128"/>
              </a:rPr>
              <a:t>several</a:t>
            </a:r>
            <a:r>
              <a:rPr lang="en-GB" sz="2000" dirty="0">
                <a:latin typeface="+mn-lt"/>
                <a:ea typeface="ＭＳ Ｐゴシック" pitchFamily="34" charset="-128"/>
              </a:rPr>
              <a:t> assessment methods</a:t>
            </a:r>
          </a:p>
          <a:p>
            <a:pPr marL="450850" lvl="1" indent="-269875">
              <a:buNone/>
            </a:pPr>
            <a:r>
              <a:rPr lang="sl-SI" sz="2000" b="1" dirty="0">
                <a:latin typeface="+mn-lt"/>
                <a:ea typeface="ＭＳ Ｐゴシック" pitchFamily="34" charset="-128"/>
              </a:rPr>
              <a:t>   </a:t>
            </a:r>
            <a:r>
              <a:rPr lang="en-GB" sz="2000" b="1" dirty="0" smtClean="0">
                <a:latin typeface="+mn-lt"/>
                <a:ea typeface="ＭＳ Ｐゴシック" pitchFamily="34" charset="-128"/>
              </a:rPr>
              <a:t>(survey or questionnaire</a:t>
            </a:r>
            <a:r>
              <a:rPr lang="en-GB" sz="2000" b="1" dirty="0">
                <a:latin typeface="+mn-lt"/>
                <a:ea typeface="ＭＳ Ｐゴシック" pitchFamily="34" charset="-128"/>
              </a:rPr>
              <a:t>, interview, document review, observation, focus group)</a:t>
            </a:r>
          </a:p>
          <a:p>
            <a:pPr eaLnBrk="1" hangingPunct="1"/>
            <a:r>
              <a:rPr lang="en-GB" sz="2000" dirty="0">
                <a:latin typeface="+mn-lt"/>
                <a:ea typeface="ＭＳ Ｐゴシック" pitchFamily="34" charset="-128"/>
              </a:rPr>
              <a:t>Separation of </a:t>
            </a:r>
            <a:r>
              <a:rPr lang="en-GB" sz="2000" b="1" i="1" dirty="0">
                <a:latin typeface="+mn-lt"/>
                <a:ea typeface="ＭＳ Ｐゴシック" pitchFamily="34" charset="-128"/>
              </a:rPr>
              <a:t>descriptive </a:t>
            </a:r>
            <a:r>
              <a:rPr lang="en-GB" sz="2000" dirty="0">
                <a:latin typeface="+mn-lt"/>
                <a:ea typeface="ＭＳ Ｐゴシック" pitchFamily="34" charset="-128"/>
              </a:rPr>
              <a:t>and </a:t>
            </a:r>
            <a:r>
              <a:rPr lang="en-GB" sz="2000" b="1" i="1" dirty="0" smtClean="0">
                <a:latin typeface="+mn-lt"/>
                <a:ea typeface="ＭＳ Ｐゴシック" pitchFamily="34" charset="-128"/>
              </a:rPr>
              <a:t>normative</a:t>
            </a:r>
          </a:p>
          <a:p>
            <a:pPr eaLnBrk="1" hangingPunct="1"/>
            <a:endParaRPr lang="en-GB" sz="2000" b="1" i="1" dirty="0">
              <a:latin typeface="+mn-lt"/>
              <a:ea typeface="ＭＳ Ｐゴシック" pitchFamily="34" charset="-128"/>
            </a:endParaRPr>
          </a:p>
          <a:p>
            <a:pPr eaLnBrk="1" hangingPunct="1"/>
            <a:endParaRPr lang="en-GB" sz="2000" b="1" i="1" dirty="0" smtClean="0">
              <a:latin typeface="+mn-lt"/>
              <a:ea typeface="ＭＳ Ｐゴシック" pitchFamily="34" charset="-128"/>
            </a:endParaRPr>
          </a:p>
          <a:p>
            <a:pPr eaLnBrk="1" hangingPunct="1"/>
            <a:endParaRPr lang="en-GB" sz="2000" b="1" i="1" dirty="0">
              <a:latin typeface="+mn-lt"/>
              <a:ea typeface="ＭＳ Ｐゴシック" pitchFamily="34" charset="-128"/>
            </a:endParaRPr>
          </a:p>
          <a:p>
            <a:pPr eaLnBrk="1" hangingPunct="1"/>
            <a:endParaRPr lang="en-GB" sz="2000" b="1" i="1" dirty="0" smtClean="0">
              <a:latin typeface="+mn-lt"/>
              <a:ea typeface="ＭＳ Ｐゴシック" pitchFamily="34" charset="-128"/>
            </a:endParaRPr>
          </a:p>
          <a:p>
            <a:pPr eaLnBrk="1" hangingPunct="1"/>
            <a:endParaRPr lang="en-GB" sz="2000" b="1" i="1" dirty="0">
              <a:latin typeface="+mn-lt"/>
              <a:ea typeface="ＭＳ Ｐゴシック" pitchFamily="34" charset="-128"/>
            </a:endParaRPr>
          </a:p>
          <a:p>
            <a:pPr eaLnBrk="1" hangingPunct="1"/>
            <a:endParaRPr lang="en-GB" sz="2000" b="1" i="1" dirty="0" smtClean="0">
              <a:latin typeface="+mn-lt"/>
              <a:ea typeface="ＭＳ Ｐゴシック" pitchFamily="34" charset="-128"/>
            </a:endParaRPr>
          </a:p>
          <a:p>
            <a:r>
              <a:rPr lang="en-GB" sz="2000" dirty="0">
                <a:latin typeface="+mn-lt"/>
                <a:ea typeface="ＭＳ Ｐゴシック" pitchFamily="34" charset="-128"/>
              </a:rPr>
              <a:t>Performed in </a:t>
            </a:r>
            <a:r>
              <a:rPr lang="en-GB" sz="2000" b="1" i="1" dirty="0">
                <a:latin typeface="+mn-lt"/>
                <a:ea typeface="ＭＳ Ｐゴシック" pitchFamily="34" charset="-128"/>
              </a:rPr>
              <a:t>silos</a:t>
            </a:r>
            <a:r>
              <a:rPr lang="en-GB" sz="2000" dirty="0">
                <a:latin typeface="+mn-lt"/>
                <a:ea typeface="ＭＳ Ｐゴシック" pitchFamily="34" charset="-128"/>
              </a:rPr>
              <a:t> – each assessment method treated separate</a:t>
            </a:r>
          </a:p>
          <a:p>
            <a:pPr eaLnBrk="1" hangingPunct="1"/>
            <a:endParaRPr lang="en-GB" sz="2000" b="1" i="1" dirty="0" smtClean="0">
              <a:latin typeface="+mn-lt"/>
              <a:ea typeface="ＭＳ Ｐゴシック" pitchFamily="34" charset="-128"/>
            </a:endParaRPr>
          </a:p>
          <a:p>
            <a:pPr eaLnBrk="1" hangingPunct="1"/>
            <a:endParaRPr lang="en-GB" sz="2000" b="1" i="1" dirty="0">
              <a:latin typeface="+mn-lt"/>
              <a:ea typeface="ＭＳ Ｐゴシック" pitchFamily="34" charset="-128"/>
            </a:endParaRPr>
          </a:p>
        </p:txBody>
      </p:sp>
      <p:sp>
        <p:nvSpPr>
          <p:cNvPr id="4" name="Rundad rektangulär 5"/>
          <p:cNvSpPr>
            <a:spLocks noChangeArrowheads="1"/>
          </p:cNvSpPr>
          <p:nvPr/>
        </p:nvSpPr>
        <p:spPr bwMode="auto">
          <a:xfrm>
            <a:off x="5578593" y="2273608"/>
            <a:ext cx="2582768" cy="701604"/>
          </a:xfrm>
          <a:prstGeom prst="wedgeRoundRectCallout">
            <a:avLst>
              <a:gd name="adj1" fmla="val -7681"/>
              <a:gd name="adj2" fmla="val 88222"/>
              <a:gd name="adj3" fmla="val 16667"/>
            </a:avLst>
          </a:prstGeom>
          <a:gradFill rotWithShape="1">
            <a:gsLst>
              <a:gs pos="0">
                <a:srgbClr val="9FE2FF"/>
              </a:gs>
              <a:gs pos="100000">
                <a:srgbClr val="8ACCFF"/>
              </a:gs>
            </a:gsLst>
            <a:lin ang="5400000"/>
          </a:gradFill>
          <a:ln w="9525">
            <a:solidFill>
              <a:srgbClr val="93C7FC"/>
            </a:solidFill>
            <a:miter lim="800000"/>
            <a:headEnd/>
            <a:tailEnd/>
          </a:ln>
          <a:effectLst>
            <a:outerShdw dist="23000" dir="5400000" rotWithShape="0">
              <a:srgbClr val="808080">
                <a:alpha val="34998"/>
              </a:srgbClr>
            </a:outerShdw>
          </a:effectLst>
        </p:spPr>
        <p:txBody>
          <a:bodyPr anchor="ctr"/>
          <a:lstStyle/>
          <a:p>
            <a:pPr algn="ctr">
              <a:defRPr/>
            </a:pPr>
            <a:r>
              <a:rPr lang="en-GB" sz="2000" dirty="0">
                <a:solidFill>
                  <a:srgbClr val="003399"/>
                </a:solidFill>
                <a:latin typeface="Arial"/>
              </a:rPr>
              <a:t>Normative</a:t>
            </a:r>
          </a:p>
        </p:txBody>
      </p:sp>
      <p:sp>
        <p:nvSpPr>
          <p:cNvPr id="5" name="Rundad rektangulär 4"/>
          <p:cNvSpPr>
            <a:spLocks noChangeArrowheads="1"/>
          </p:cNvSpPr>
          <p:nvPr/>
        </p:nvSpPr>
        <p:spPr bwMode="auto">
          <a:xfrm>
            <a:off x="1132765" y="2273608"/>
            <a:ext cx="2581414" cy="701604"/>
          </a:xfrm>
          <a:prstGeom prst="wedgeRoundRectCallout">
            <a:avLst>
              <a:gd name="adj1" fmla="val -10208"/>
              <a:gd name="adj2" fmla="val 88222"/>
              <a:gd name="adj3" fmla="val 16667"/>
            </a:avLst>
          </a:prstGeom>
          <a:gradFill rotWithShape="1">
            <a:gsLst>
              <a:gs pos="0">
                <a:srgbClr val="9FE2FF"/>
              </a:gs>
              <a:gs pos="100000">
                <a:srgbClr val="8ACCFF"/>
              </a:gs>
            </a:gsLst>
            <a:lin ang="5400000"/>
          </a:gradFill>
          <a:ln w="9525">
            <a:solidFill>
              <a:srgbClr val="93C7FC"/>
            </a:solidFill>
            <a:miter lim="800000"/>
            <a:headEnd/>
            <a:tailEnd/>
          </a:ln>
          <a:effectLst>
            <a:outerShdw dist="23000" dir="5400000" rotWithShape="0">
              <a:srgbClr val="808080">
                <a:alpha val="34998"/>
              </a:srgbClr>
            </a:outerShdw>
          </a:effectLst>
        </p:spPr>
        <p:txBody>
          <a:bodyPr anchor="ctr"/>
          <a:lstStyle/>
          <a:p>
            <a:pPr algn="ctr">
              <a:defRPr/>
            </a:pPr>
            <a:r>
              <a:rPr lang="en-GB" sz="2000" dirty="0">
                <a:solidFill>
                  <a:srgbClr val="003399"/>
                </a:solidFill>
                <a:latin typeface="Arial"/>
              </a:rPr>
              <a:t>Descriptive</a:t>
            </a:r>
          </a:p>
        </p:txBody>
      </p:sp>
      <p:sp>
        <p:nvSpPr>
          <p:cNvPr id="6" name="Platshållare för innehåll 2"/>
          <p:cNvSpPr txBox="1">
            <a:spLocks/>
          </p:cNvSpPr>
          <p:nvPr/>
        </p:nvSpPr>
        <p:spPr bwMode="gray">
          <a:xfrm>
            <a:off x="1027573" y="3256622"/>
            <a:ext cx="3387598" cy="1069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37931725" indent="-37474525" eaLnBrk="0" hangingPunct="0">
              <a:defRPr sz="2400">
                <a:solidFill>
                  <a:schemeClr val="tx1"/>
                </a:solidFill>
                <a:latin typeface="Times New Roman" pitchFamily="18" charset="0"/>
                <a:ea typeface="ＭＳ Ｐゴシック" pitchFamily="34" charset="-128"/>
              </a:defRPr>
            </a:lvl2pPr>
            <a:lvl3pPr eaLnBrk="0" hangingPunct="0">
              <a:defRPr sz="2400">
                <a:solidFill>
                  <a:schemeClr val="tx1"/>
                </a:solidFill>
                <a:latin typeface="Times New Roman" pitchFamily="18" charset="0"/>
                <a:ea typeface="ＭＳ Ｐゴシック" pitchFamily="34" charset="-128"/>
              </a:defRPr>
            </a:lvl3pPr>
            <a:lvl4pPr eaLnBrk="0" hangingPunct="0">
              <a:defRPr sz="2400">
                <a:solidFill>
                  <a:schemeClr val="tx1"/>
                </a:solidFill>
                <a:latin typeface="Times New Roman" pitchFamily="18" charset="0"/>
                <a:ea typeface="ＭＳ Ｐゴシック" pitchFamily="34" charset="-128"/>
              </a:defRPr>
            </a:lvl4pPr>
            <a:lvl5pPr eaLnBrk="0" hangingPunct="0">
              <a:defRPr sz="2400">
                <a:solidFill>
                  <a:schemeClr val="tx1"/>
                </a:solidFill>
                <a:latin typeface="Times New Roman" pitchFamily="18" charset="0"/>
                <a:ea typeface="ＭＳ Ｐゴシック" pitchFamily="34" charset="-128"/>
              </a:defRPr>
            </a:lvl5pPr>
            <a:lvl6pPr marL="4572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9144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1371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18288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spcBef>
                <a:spcPct val="20000"/>
              </a:spcBef>
              <a:buClr>
                <a:srgbClr val="3366CC"/>
              </a:buClr>
              <a:buSzPct val="110000"/>
            </a:pPr>
            <a:r>
              <a:rPr lang="en-GB" sz="1800" b="1" dirty="0">
                <a:solidFill>
                  <a:srgbClr val="003399"/>
                </a:solidFill>
                <a:latin typeface="Arial" pitchFamily="34" charset="0"/>
              </a:rPr>
              <a:t>   ‘is’</a:t>
            </a:r>
          </a:p>
          <a:p>
            <a:pPr eaLnBrk="1" hangingPunct="1">
              <a:spcBef>
                <a:spcPct val="20000"/>
              </a:spcBef>
              <a:buClr>
                <a:srgbClr val="3366CC"/>
              </a:buClr>
              <a:buSzPct val="110000"/>
            </a:pPr>
            <a:r>
              <a:rPr lang="en-GB" sz="1800" b="1" dirty="0">
                <a:solidFill>
                  <a:srgbClr val="003399"/>
                </a:solidFill>
                <a:latin typeface="Arial" pitchFamily="34" charset="0"/>
              </a:rPr>
              <a:t>Based on data and a theory of culture</a:t>
            </a:r>
          </a:p>
          <a:p>
            <a:pPr eaLnBrk="1" hangingPunct="1">
              <a:spcBef>
                <a:spcPct val="20000"/>
              </a:spcBef>
              <a:buClr>
                <a:srgbClr val="3366CC"/>
              </a:buClr>
              <a:buSzPct val="110000"/>
            </a:pPr>
            <a:endParaRPr lang="en-GB" sz="1800" b="1" dirty="0">
              <a:solidFill>
                <a:srgbClr val="003399"/>
              </a:solidFill>
              <a:latin typeface="Arial" pitchFamily="34" charset="0"/>
            </a:endParaRPr>
          </a:p>
        </p:txBody>
      </p:sp>
      <p:sp>
        <p:nvSpPr>
          <p:cNvPr id="7" name="Platshållare för innehåll 2"/>
          <p:cNvSpPr txBox="1">
            <a:spLocks/>
          </p:cNvSpPr>
          <p:nvPr/>
        </p:nvSpPr>
        <p:spPr bwMode="gray">
          <a:xfrm>
            <a:off x="5733087" y="3332140"/>
            <a:ext cx="3260788" cy="99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37931725" indent="-37474525" eaLnBrk="0" hangingPunct="0">
              <a:defRPr sz="2400">
                <a:solidFill>
                  <a:schemeClr val="tx1"/>
                </a:solidFill>
                <a:latin typeface="Times New Roman" pitchFamily="18" charset="0"/>
                <a:ea typeface="ＭＳ Ｐゴシック" pitchFamily="34" charset="-128"/>
              </a:defRPr>
            </a:lvl2pPr>
            <a:lvl3pPr eaLnBrk="0" hangingPunct="0">
              <a:defRPr sz="2400">
                <a:solidFill>
                  <a:schemeClr val="tx1"/>
                </a:solidFill>
                <a:latin typeface="Times New Roman" pitchFamily="18" charset="0"/>
                <a:ea typeface="ＭＳ Ｐゴシック" pitchFamily="34" charset="-128"/>
              </a:defRPr>
            </a:lvl3pPr>
            <a:lvl4pPr eaLnBrk="0" hangingPunct="0">
              <a:defRPr sz="2400">
                <a:solidFill>
                  <a:schemeClr val="tx1"/>
                </a:solidFill>
                <a:latin typeface="Times New Roman" pitchFamily="18" charset="0"/>
                <a:ea typeface="ＭＳ Ｐゴシック" pitchFamily="34" charset="-128"/>
              </a:defRPr>
            </a:lvl4pPr>
            <a:lvl5pPr eaLnBrk="0" hangingPunct="0">
              <a:defRPr sz="2400">
                <a:solidFill>
                  <a:schemeClr val="tx1"/>
                </a:solidFill>
                <a:latin typeface="Times New Roman" pitchFamily="18" charset="0"/>
                <a:ea typeface="ＭＳ Ｐゴシック" pitchFamily="34" charset="-128"/>
              </a:defRPr>
            </a:lvl5pPr>
            <a:lvl6pPr marL="4572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9144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1371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18288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spcBef>
                <a:spcPct val="20000"/>
              </a:spcBef>
              <a:buClr>
                <a:srgbClr val="3366CC"/>
              </a:buClr>
              <a:buSzPct val="110000"/>
            </a:pPr>
            <a:r>
              <a:rPr lang="en-GB" sz="1800" b="1" dirty="0">
                <a:solidFill>
                  <a:srgbClr val="003399"/>
                </a:solidFill>
                <a:latin typeface="Arial" pitchFamily="34" charset="0"/>
              </a:rPr>
              <a:t>  ‘should’</a:t>
            </a:r>
          </a:p>
          <a:p>
            <a:pPr eaLnBrk="1" hangingPunct="1">
              <a:spcBef>
                <a:spcPct val="20000"/>
              </a:spcBef>
              <a:buClr>
                <a:srgbClr val="3366CC"/>
              </a:buClr>
              <a:buSzPct val="110000"/>
            </a:pPr>
            <a:r>
              <a:rPr lang="en-GB" sz="1800" b="1" dirty="0">
                <a:solidFill>
                  <a:srgbClr val="003399"/>
                </a:solidFill>
                <a:latin typeface="Arial" pitchFamily="34" charset="0"/>
              </a:rPr>
              <a:t>Based on data, a theory of culture </a:t>
            </a:r>
            <a:r>
              <a:rPr lang="en-GB" sz="1800" b="1" i="1" dirty="0">
                <a:solidFill>
                  <a:srgbClr val="003399"/>
                </a:solidFill>
                <a:latin typeface="Arial" pitchFamily="34" charset="0"/>
              </a:rPr>
              <a:t>and a norm</a:t>
            </a:r>
          </a:p>
        </p:txBody>
      </p:sp>
      <p:sp>
        <p:nvSpPr>
          <p:cNvPr id="8" name="Rectangle 2"/>
          <p:cNvSpPr txBox="1">
            <a:spLocks noChangeArrowheads="1"/>
          </p:cNvSpPr>
          <p:nvPr/>
        </p:nvSpPr>
        <p:spPr>
          <a:xfrm>
            <a:off x="8503" y="11518"/>
            <a:ext cx="9897497" cy="643574"/>
          </a:xfrm>
          <a:prstGeom prst="rect">
            <a:avLst/>
          </a:prstGeom>
        </p:spPr>
        <p:txBody>
          <a:bodyPr/>
          <a:lst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a:lstStyle>
          <a:p>
            <a:r>
              <a:rPr lang="en-GB" sz="2800" dirty="0" smtClean="0">
                <a:solidFill>
                  <a:schemeClr val="tx1"/>
                </a:solidFill>
                <a:latin typeface="+mn-lt"/>
              </a:rPr>
              <a:t>Assessment of Safety Culture</a:t>
            </a:r>
          </a:p>
        </p:txBody>
      </p:sp>
      <p:sp>
        <p:nvSpPr>
          <p:cNvPr id="9" name="Femhörning 3"/>
          <p:cNvSpPr>
            <a:spLocks noChangeArrowheads="1"/>
          </p:cNvSpPr>
          <p:nvPr/>
        </p:nvSpPr>
        <p:spPr bwMode="auto">
          <a:xfrm>
            <a:off x="786734" y="5735161"/>
            <a:ext cx="1478747" cy="481072"/>
          </a:xfrm>
          <a:prstGeom prst="homePlate">
            <a:avLst>
              <a:gd name="adj" fmla="val 50049"/>
            </a:avLst>
          </a:prstGeom>
          <a:gradFill rotWithShape="1">
            <a:gsLst>
              <a:gs pos="0">
                <a:srgbClr val="9FE2FF"/>
              </a:gs>
              <a:gs pos="100000">
                <a:srgbClr val="8ACCFF"/>
              </a:gs>
            </a:gsLst>
            <a:lin ang="5400000"/>
          </a:gradFill>
          <a:ln w="9525">
            <a:solidFill>
              <a:srgbClr val="93C7FC"/>
            </a:solidFill>
            <a:miter lim="800000"/>
            <a:headEnd/>
            <a:tailEnd/>
          </a:ln>
          <a:effectLst>
            <a:outerShdw dist="23000" dir="5400000" rotWithShape="0">
              <a:srgbClr val="808080">
                <a:alpha val="34998"/>
              </a:srgbClr>
            </a:outerShdw>
          </a:effectLst>
        </p:spPr>
        <p:txBody>
          <a:bodyPr anchor="ctr"/>
          <a:lstStyle/>
          <a:p>
            <a:pPr algn="ctr">
              <a:defRPr/>
            </a:pPr>
            <a:r>
              <a:rPr lang="en-GB" sz="1600" dirty="0">
                <a:solidFill>
                  <a:srgbClr val="003399"/>
                </a:solidFill>
                <a:latin typeface="Arial"/>
              </a:rPr>
              <a:t>Survey</a:t>
            </a:r>
          </a:p>
        </p:txBody>
      </p:sp>
      <p:sp>
        <p:nvSpPr>
          <p:cNvPr id="10" name="V-form 4"/>
          <p:cNvSpPr>
            <a:spLocks noChangeArrowheads="1"/>
          </p:cNvSpPr>
          <p:nvPr/>
        </p:nvSpPr>
        <p:spPr bwMode="auto">
          <a:xfrm>
            <a:off x="2166295" y="5735161"/>
            <a:ext cx="2042005" cy="481072"/>
          </a:xfrm>
          <a:prstGeom prst="chevron">
            <a:avLst>
              <a:gd name="adj" fmla="val 50051"/>
            </a:avLst>
          </a:prstGeom>
          <a:gradFill rotWithShape="1">
            <a:gsLst>
              <a:gs pos="0">
                <a:srgbClr val="9FE2FF"/>
              </a:gs>
              <a:gs pos="100000">
                <a:srgbClr val="8ACCFF"/>
              </a:gs>
            </a:gsLst>
            <a:lin ang="5400000"/>
          </a:gradFill>
          <a:ln w="9525">
            <a:solidFill>
              <a:srgbClr val="93C7FC"/>
            </a:solidFill>
            <a:miter lim="800000"/>
            <a:headEnd/>
            <a:tailEnd/>
          </a:ln>
          <a:effectLst>
            <a:outerShdw dist="23000" dir="5400000" rotWithShape="0">
              <a:srgbClr val="808080">
                <a:alpha val="34998"/>
              </a:srgbClr>
            </a:outerShdw>
          </a:effectLst>
        </p:spPr>
        <p:txBody>
          <a:bodyPr anchor="ctr"/>
          <a:lstStyle/>
          <a:p>
            <a:pPr algn="ctr">
              <a:defRPr/>
            </a:pPr>
            <a:r>
              <a:rPr lang="en-GB" sz="1600" dirty="0">
                <a:solidFill>
                  <a:srgbClr val="003399"/>
                </a:solidFill>
                <a:latin typeface="Arial"/>
              </a:rPr>
              <a:t>Interviews</a:t>
            </a:r>
          </a:p>
        </p:txBody>
      </p:sp>
      <p:sp>
        <p:nvSpPr>
          <p:cNvPr id="11" name="V-form 5"/>
          <p:cNvSpPr>
            <a:spLocks noChangeArrowheads="1"/>
          </p:cNvSpPr>
          <p:nvPr/>
        </p:nvSpPr>
        <p:spPr bwMode="auto">
          <a:xfrm>
            <a:off x="4116539" y="5735161"/>
            <a:ext cx="2042005" cy="481072"/>
          </a:xfrm>
          <a:prstGeom prst="chevron">
            <a:avLst>
              <a:gd name="adj" fmla="val 50051"/>
            </a:avLst>
          </a:prstGeom>
          <a:gradFill rotWithShape="1">
            <a:gsLst>
              <a:gs pos="0">
                <a:srgbClr val="9FE2FF"/>
              </a:gs>
              <a:gs pos="100000">
                <a:srgbClr val="8ACCFF"/>
              </a:gs>
            </a:gsLst>
            <a:lin ang="5400000"/>
          </a:gradFill>
          <a:ln w="9525">
            <a:solidFill>
              <a:srgbClr val="93C7FC"/>
            </a:solidFill>
            <a:miter lim="800000"/>
            <a:headEnd/>
            <a:tailEnd/>
          </a:ln>
          <a:effectLst>
            <a:outerShdw dist="23000" dir="5400000" rotWithShape="0">
              <a:srgbClr val="808080">
                <a:alpha val="34998"/>
              </a:srgbClr>
            </a:outerShdw>
          </a:effectLst>
        </p:spPr>
        <p:txBody>
          <a:bodyPr anchor="ctr"/>
          <a:lstStyle/>
          <a:p>
            <a:pPr algn="ctr">
              <a:defRPr/>
            </a:pPr>
            <a:r>
              <a:rPr lang="en-GB" sz="1600" dirty="0">
                <a:solidFill>
                  <a:srgbClr val="003399"/>
                </a:solidFill>
                <a:latin typeface="Arial"/>
              </a:rPr>
              <a:t>Focus</a:t>
            </a:r>
            <a:br>
              <a:rPr lang="en-GB" sz="1600" dirty="0">
                <a:solidFill>
                  <a:srgbClr val="003399"/>
                </a:solidFill>
                <a:latin typeface="Arial"/>
              </a:rPr>
            </a:br>
            <a:r>
              <a:rPr lang="en-GB" sz="1600" dirty="0">
                <a:solidFill>
                  <a:srgbClr val="003399"/>
                </a:solidFill>
                <a:latin typeface="Arial"/>
              </a:rPr>
              <a:t>groups</a:t>
            </a:r>
          </a:p>
        </p:txBody>
      </p:sp>
      <p:sp>
        <p:nvSpPr>
          <p:cNvPr id="12" name="V-form 6"/>
          <p:cNvSpPr>
            <a:spLocks noChangeArrowheads="1"/>
          </p:cNvSpPr>
          <p:nvPr/>
        </p:nvSpPr>
        <p:spPr bwMode="auto">
          <a:xfrm>
            <a:off x="6096908" y="5735161"/>
            <a:ext cx="2358546" cy="481072"/>
          </a:xfrm>
          <a:prstGeom prst="chevron">
            <a:avLst>
              <a:gd name="adj" fmla="val 50048"/>
            </a:avLst>
          </a:prstGeom>
          <a:gradFill rotWithShape="1">
            <a:gsLst>
              <a:gs pos="0">
                <a:srgbClr val="9FE2FF"/>
              </a:gs>
              <a:gs pos="100000">
                <a:srgbClr val="8ACCFF"/>
              </a:gs>
            </a:gsLst>
            <a:lin ang="5400000"/>
          </a:gradFill>
          <a:ln w="9525">
            <a:solidFill>
              <a:srgbClr val="93C7FC"/>
            </a:solidFill>
            <a:miter lim="800000"/>
            <a:headEnd/>
            <a:tailEnd/>
          </a:ln>
          <a:effectLst>
            <a:outerShdw dist="23000" dir="5400000" rotWithShape="0">
              <a:srgbClr val="808080">
                <a:alpha val="34998"/>
              </a:srgbClr>
            </a:outerShdw>
          </a:effectLst>
        </p:spPr>
        <p:txBody>
          <a:bodyPr anchor="ctr"/>
          <a:lstStyle/>
          <a:p>
            <a:pPr algn="ctr">
              <a:defRPr/>
            </a:pPr>
            <a:r>
              <a:rPr lang="en-GB" sz="1600" dirty="0">
                <a:solidFill>
                  <a:srgbClr val="003399"/>
                </a:solidFill>
                <a:latin typeface="Arial" pitchFamily="34" charset="0"/>
              </a:rPr>
              <a:t>Observations</a:t>
            </a:r>
          </a:p>
        </p:txBody>
      </p:sp>
      <p:sp>
        <p:nvSpPr>
          <p:cNvPr id="13" name="Förbudstecken 8"/>
          <p:cNvSpPr>
            <a:spLocks/>
          </p:cNvSpPr>
          <p:nvPr/>
        </p:nvSpPr>
        <p:spPr bwMode="auto">
          <a:xfrm>
            <a:off x="1635265" y="5240742"/>
            <a:ext cx="7249427" cy="1323833"/>
          </a:xfrm>
          <a:custGeom>
            <a:avLst/>
            <a:gdLst>
              <a:gd name="T0" fmla="*/ 0 w 7416824"/>
              <a:gd name="T1" fmla="*/ 1188244 h 2376264"/>
              <a:gd name="T2" fmla="*/ 3708400 w 7416824"/>
              <a:gd name="T3" fmla="*/ 0 h 2376264"/>
              <a:gd name="T4" fmla="*/ 7416800 w 7416824"/>
              <a:gd name="T5" fmla="*/ 1188244 h 2376264"/>
              <a:gd name="T6" fmla="*/ 3708400 w 7416824"/>
              <a:gd name="T7" fmla="*/ 2376488 h 2376264"/>
              <a:gd name="T8" fmla="*/ 0 w 7416824"/>
              <a:gd name="T9" fmla="*/ 1188244 h 2376264"/>
              <a:gd name="T10" fmla="*/ 6154612 w 7416824"/>
              <a:gd name="T11" fmla="*/ 1679701 h 2376264"/>
              <a:gd name="T12" fmla="*/ 3945681 w 7416824"/>
              <a:gd name="T13" fmla="*/ 447557 h 2376264"/>
              <a:gd name="T14" fmla="*/ 2232725 w 7416824"/>
              <a:gd name="T15" fmla="*/ 525884 h 2376264"/>
              <a:gd name="T16" fmla="*/ 6154612 w 7416824"/>
              <a:gd name="T17" fmla="*/ 1679701 h 2376264"/>
              <a:gd name="T18" fmla="*/ 1262187 w 7416824"/>
              <a:gd name="T19" fmla="*/ 696787 h 2376264"/>
              <a:gd name="T20" fmla="*/ 3471117 w 7416824"/>
              <a:gd name="T21" fmla="*/ 1928931 h 2376264"/>
              <a:gd name="T22" fmla="*/ 5184076 w 7416824"/>
              <a:gd name="T23" fmla="*/ 1850604 h 2376264"/>
              <a:gd name="T24" fmla="*/ 1262187 w 7416824"/>
              <a:gd name="T25" fmla="*/ 696787 h 23762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16824"/>
              <a:gd name="T40" fmla="*/ 0 h 2376264"/>
              <a:gd name="T41" fmla="*/ 7416824 w 7416824"/>
              <a:gd name="T42" fmla="*/ 2376264 h 23762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16824" h="2376264">
                <a:moveTo>
                  <a:pt x="0" y="1188132"/>
                </a:moveTo>
                <a:cubicBezTo>
                  <a:pt x="0" y="531945"/>
                  <a:pt x="1660313" y="0"/>
                  <a:pt x="3708412" y="0"/>
                </a:cubicBezTo>
                <a:cubicBezTo>
                  <a:pt x="5756511" y="0"/>
                  <a:pt x="7416824" y="531945"/>
                  <a:pt x="7416824" y="1188132"/>
                </a:cubicBezTo>
                <a:cubicBezTo>
                  <a:pt x="7416824" y="1844319"/>
                  <a:pt x="5756511" y="2376264"/>
                  <a:pt x="3708412" y="2376264"/>
                </a:cubicBezTo>
                <a:cubicBezTo>
                  <a:pt x="1660313" y="2376264"/>
                  <a:pt x="0" y="1844319"/>
                  <a:pt x="0" y="1188132"/>
                </a:cubicBezTo>
                <a:close/>
                <a:moveTo>
                  <a:pt x="6154633" y="1679543"/>
                </a:moveTo>
                <a:cubicBezTo>
                  <a:pt x="7940781" y="1219010"/>
                  <a:pt x="6637639" y="492187"/>
                  <a:pt x="3945695" y="447515"/>
                </a:cubicBezTo>
                <a:cubicBezTo>
                  <a:pt x="3354041" y="437697"/>
                  <a:pt x="2761820" y="464774"/>
                  <a:pt x="2232732" y="525834"/>
                </a:cubicBezTo>
                <a:lnTo>
                  <a:pt x="6154633" y="1679543"/>
                </a:lnTo>
                <a:close/>
                <a:moveTo>
                  <a:pt x="1262191" y="696721"/>
                </a:moveTo>
                <a:cubicBezTo>
                  <a:pt x="-523957" y="1157254"/>
                  <a:pt x="779185" y="1884077"/>
                  <a:pt x="3471129" y="1928749"/>
                </a:cubicBezTo>
                <a:cubicBezTo>
                  <a:pt x="4062783" y="1938567"/>
                  <a:pt x="4655004" y="1911490"/>
                  <a:pt x="5184092" y="1850430"/>
                </a:cubicBezTo>
                <a:lnTo>
                  <a:pt x="1262191" y="696721"/>
                </a:lnTo>
                <a:close/>
              </a:path>
            </a:pathLst>
          </a:custGeom>
          <a:solidFill>
            <a:srgbClr val="FF0000"/>
          </a:solidFill>
          <a:ln w="9525" cap="flat" cmpd="sng">
            <a:noFill/>
            <a:prstDash val="solid"/>
            <a:round/>
            <a:headEnd/>
            <a:tailEnd/>
          </a:ln>
          <a:effectLst>
            <a:outerShdw blurRad="63500" dist="23000" dir="5400000" rotWithShape="0">
              <a:srgbClr val="000000">
                <a:alpha val="34998"/>
              </a:srgbClr>
            </a:outerShdw>
          </a:effectLst>
        </p:spPr>
        <p:txBody>
          <a:bodyPr anchor="ctr"/>
          <a:lstStyle/>
          <a:p>
            <a:pPr>
              <a:defRPr/>
            </a:pPr>
            <a:endParaRPr lang="en-GB">
              <a:solidFill>
                <a:srgbClr val="000000"/>
              </a:solidFill>
              <a:latin typeface="Times New Roman" charset="0"/>
              <a:ea typeface="ＭＳ Ｐゴシック" charset="-128"/>
              <a:cs typeface="ＭＳ Ｐゴシック" charset="-128"/>
            </a:endParaRPr>
          </a:p>
        </p:txBody>
      </p:sp>
    </p:spTree>
    <p:extLst>
      <p:ext uri="{BB962C8B-B14F-4D97-AF65-F5344CB8AC3E}">
        <p14:creationId xmlns:p14="http://schemas.microsoft.com/office/powerpoint/2010/main" val="2734263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p:txBody>
          <a:bodyPr>
            <a:normAutofit fontScale="90000"/>
          </a:bodyPr>
          <a:lstStyle/>
          <a:p>
            <a:r>
              <a:rPr lang="en-GB" dirty="0">
                <a:ea typeface="ＭＳ Ｐゴシック" pitchFamily="34" charset="-128"/>
              </a:rPr>
              <a:t>Core of IAEA S</a:t>
            </a:r>
            <a:r>
              <a:rPr lang="sv-SE" dirty="0">
                <a:solidFill>
                  <a:srgbClr val="003399"/>
                </a:solidFill>
                <a:ea typeface="+mn-ea"/>
                <a:cs typeface="+mn-cs"/>
              </a:rPr>
              <a:t>afety Culture A</a:t>
            </a:r>
            <a:r>
              <a:rPr lang="sv-SE" b="1" dirty="0">
                <a:solidFill>
                  <a:srgbClr val="003399"/>
                </a:solidFill>
                <a:ea typeface="+mn-ea"/>
                <a:cs typeface="+mn-cs"/>
              </a:rPr>
              <a:t>nalysis </a:t>
            </a:r>
            <a:r>
              <a:rPr lang="sv-SE" dirty="0">
                <a:solidFill>
                  <a:srgbClr val="003399"/>
                </a:solidFill>
                <a:ea typeface="+mn-ea"/>
                <a:cs typeface="+mn-cs"/>
              </a:rPr>
              <a:t>P</a:t>
            </a:r>
            <a:r>
              <a:rPr lang="sv-SE" b="1" dirty="0">
                <a:solidFill>
                  <a:srgbClr val="003399"/>
                </a:solidFill>
                <a:ea typeface="+mn-ea"/>
                <a:cs typeface="+mn-cs"/>
              </a:rPr>
              <a:t>rocess </a:t>
            </a:r>
            <a:r>
              <a:rPr lang="sv-SE" sz="2700" b="1" dirty="0">
                <a:solidFill>
                  <a:srgbClr val="003399"/>
                </a:solidFill>
                <a:ea typeface="+mn-ea"/>
                <a:cs typeface="+mn-cs"/>
              </a:rPr>
              <a:t>e. </a:t>
            </a:r>
            <a:r>
              <a:rPr lang="sv-SE" sz="2700" dirty="0">
                <a:solidFill>
                  <a:srgbClr val="003399"/>
                </a:solidFill>
                <a:ea typeface="+mn-ea"/>
                <a:cs typeface="+mn-cs"/>
              </a:rPr>
              <a:t>g. Self-assessment or independent assessment </a:t>
            </a:r>
            <a:endParaRPr lang="sv-SE" sz="2700" b="1" dirty="0">
              <a:solidFill>
                <a:srgbClr val="003399"/>
              </a:solidFill>
              <a:ea typeface="+mn-ea"/>
              <a:cs typeface="+mn-cs"/>
            </a:endParaRPr>
          </a:p>
        </p:txBody>
      </p:sp>
      <p:pic>
        <p:nvPicPr>
          <p:cNvPr id="31" name="Picture 2"/>
          <p:cNvPicPr>
            <a:picLocks noChangeAspect="1" noChangeArrowheads="1"/>
          </p:cNvPicPr>
          <p:nvPr/>
        </p:nvPicPr>
        <p:blipFill>
          <a:blip r:embed="rId3" cstate="print"/>
          <a:srcRect/>
          <a:stretch>
            <a:fillRect/>
          </a:stretch>
        </p:blipFill>
        <p:spPr bwMode="auto">
          <a:xfrm>
            <a:off x="1651623" y="1002830"/>
            <a:ext cx="3355313" cy="1927225"/>
          </a:xfrm>
          <a:prstGeom prst="rect">
            <a:avLst/>
          </a:prstGeom>
          <a:noFill/>
          <a:ln w="9525">
            <a:noFill/>
            <a:miter lim="800000"/>
            <a:headEnd/>
            <a:tailEnd/>
          </a:ln>
        </p:spPr>
      </p:pic>
      <p:sp>
        <p:nvSpPr>
          <p:cNvPr id="32" name="Vänster-uppåtvinklad 32"/>
          <p:cNvSpPr>
            <a:spLocks/>
          </p:cNvSpPr>
          <p:nvPr/>
        </p:nvSpPr>
        <p:spPr bwMode="auto">
          <a:xfrm rot="-5400000">
            <a:off x="5055527" y="1468783"/>
            <a:ext cx="1511300" cy="1638962"/>
          </a:xfrm>
          <a:custGeom>
            <a:avLst/>
            <a:gdLst>
              <a:gd name="T0" fmla="*/ 0 w 1512168"/>
              <a:gd name="T1" fmla="*/ 1134666 h 1512168"/>
              <a:gd name="T2" fmla="*/ 377825 w 1512168"/>
              <a:gd name="T3" fmla="*/ 756444 h 1512168"/>
              <a:gd name="T4" fmla="*/ 377825 w 1512168"/>
              <a:gd name="T5" fmla="*/ 945555 h 1512168"/>
              <a:gd name="T6" fmla="*/ 944562 w 1512168"/>
              <a:gd name="T7" fmla="*/ 945555 h 1512168"/>
              <a:gd name="T8" fmla="*/ 944562 w 1512168"/>
              <a:gd name="T9" fmla="*/ 378222 h 1512168"/>
              <a:gd name="T10" fmla="*/ 755650 w 1512168"/>
              <a:gd name="T11" fmla="*/ 378222 h 1512168"/>
              <a:gd name="T12" fmla="*/ 1133475 w 1512168"/>
              <a:gd name="T13" fmla="*/ 0 h 1512168"/>
              <a:gd name="T14" fmla="*/ 1511300 w 1512168"/>
              <a:gd name="T15" fmla="*/ 378222 h 1512168"/>
              <a:gd name="T16" fmla="*/ 1322388 w 1512168"/>
              <a:gd name="T17" fmla="*/ 378222 h 1512168"/>
              <a:gd name="T18" fmla="*/ 1322388 w 1512168"/>
              <a:gd name="T19" fmla="*/ 1323777 h 1512168"/>
              <a:gd name="T20" fmla="*/ 377825 w 1512168"/>
              <a:gd name="T21" fmla="*/ 1323777 h 1512168"/>
              <a:gd name="T22" fmla="*/ 377825 w 1512168"/>
              <a:gd name="T23" fmla="*/ 1512888 h 1512168"/>
              <a:gd name="T24" fmla="*/ 0 w 1512168"/>
              <a:gd name="T25" fmla="*/ 1134666 h 15121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12168"/>
              <a:gd name="T40" fmla="*/ 0 h 1512168"/>
              <a:gd name="T41" fmla="*/ 1512168 w 1512168"/>
              <a:gd name="T42" fmla="*/ 1512168 h 15121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12168" h="1512168">
                <a:moveTo>
                  <a:pt x="0" y="1134126"/>
                </a:moveTo>
                <a:lnTo>
                  <a:pt x="378042" y="756084"/>
                </a:lnTo>
                <a:lnTo>
                  <a:pt x="378042" y="945105"/>
                </a:lnTo>
                <a:lnTo>
                  <a:pt x="945105" y="945105"/>
                </a:lnTo>
                <a:lnTo>
                  <a:pt x="945105" y="378042"/>
                </a:lnTo>
                <a:lnTo>
                  <a:pt x="756084" y="378042"/>
                </a:lnTo>
                <a:lnTo>
                  <a:pt x="1134126" y="0"/>
                </a:lnTo>
                <a:lnTo>
                  <a:pt x="1512168" y="378042"/>
                </a:lnTo>
                <a:lnTo>
                  <a:pt x="1323147" y="378042"/>
                </a:lnTo>
                <a:lnTo>
                  <a:pt x="1323147" y="1323147"/>
                </a:lnTo>
                <a:lnTo>
                  <a:pt x="378042" y="1323147"/>
                </a:lnTo>
                <a:lnTo>
                  <a:pt x="378042" y="1512168"/>
                </a:lnTo>
                <a:lnTo>
                  <a:pt x="0" y="1134126"/>
                </a:lnTo>
                <a:close/>
              </a:path>
            </a:pathLst>
          </a:custGeom>
          <a:gradFill rotWithShape="1">
            <a:gsLst>
              <a:gs pos="0">
                <a:srgbClr val="9FE2FF"/>
              </a:gs>
              <a:gs pos="100000">
                <a:srgbClr val="8ACCFF"/>
              </a:gs>
            </a:gsLst>
            <a:lin ang="5400000"/>
          </a:gradFill>
          <a:ln w="9525" cap="flat" cmpd="sng">
            <a:solidFill>
              <a:srgbClr val="93C7FC"/>
            </a:solidFill>
            <a:prstDash val="solid"/>
            <a:round/>
            <a:headEnd/>
            <a:tailEnd/>
          </a:ln>
          <a:effectLst>
            <a:outerShdw blurRad="63500" dist="23000" dir="5400000" rotWithShape="0">
              <a:srgbClr val="000000">
                <a:alpha val="34998"/>
              </a:srgbClr>
            </a:outerShdw>
          </a:effectLst>
        </p:spPr>
        <p:txBody>
          <a:bodyPr anchor="ctr">
            <a:prstTxWarp prst="textNoShape">
              <a:avLst/>
            </a:prstTxWarp>
          </a:bodyPr>
          <a:lstStyle/>
          <a:p>
            <a:endParaRPr lang="en-GB">
              <a:solidFill>
                <a:srgbClr val="000000"/>
              </a:solidFill>
              <a:latin typeface="Arial"/>
            </a:endParaRPr>
          </a:p>
        </p:txBody>
      </p:sp>
      <p:sp>
        <p:nvSpPr>
          <p:cNvPr id="34" name="Rektangel med rundade hörn 34"/>
          <p:cNvSpPr>
            <a:spLocks noChangeArrowheads="1"/>
          </p:cNvSpPr>
          <p:nvPr/>
        </p:nvSpPr>
        <p:spPr bwMode="auto">
          <a:xfrm>
            <a:off x="350838" y="3048001"/>
            <a:ext cx="9204325" cy="576263"/>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defRPr/>
            </a:pPr>
            <a:r>
              <a:rPr lang="en-GB" dirty="0">
                <a:solidFill>
                  <a:srgbClr val="003399"/>
                </a:solidFill>
                <a:latin typeface="Arial"/>
              </a:rPr>
              <a:t>Overarching themes: Image(s) of culture</a:t>
            </a:r>
          </a:p>
        </p:txBody>
      </p:sp>
      <p:cxnSp>
        <p:nvCxnSpPr>
          <p:cNvPr id="35" name="Rak pil 35"/>
          <p:cNvCxnSpPr>
            <a:cxnSpLocks noChangeShapeType="1"/>
            <a:stCxn id="44" idx="0"/>
          </p:cNvCxnSpPr>
          <p:nvPr/>
        </p:nvCxnSpPr>
        <p:spPr bwMode="auto">
          <a:xfrm flipV="1">
            <a:off x="1209014" y="3624263"/>
            <a:ext cx="0" cy="2159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6" name="Rak pil 36"/>
          <p:cNvCxnSpPr>
            <a:cxnSpLocks noChangeShapeType="1"/>
          </p:cNvCxnSpPr>
          <p:nvPr/>
        </p:nvCxnSpPr>
        <p:spPr bwMode="auto">
          <a:xfrm flipH="1" flipV="1">
            <a:off x="3080147" y="3624263"/>
            <a:ext cx="0" cy="2159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7" name="Rak pil 37"/>
          <p:cNvCxnSpPr>
            <a:cxnSpLocks noChangeShapeType="1"/>
          </p:cNvCxnSpPr>
          <p:nvPr/>
        </p:nvCxnSpPr>
        <p:spPr bwMode="auto">
          <a:xfrm flipH="1" flipV="1">
            <a:off x="4953000" y="3624263"/>
            <a:ext cx="0" cy="2159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8" name="Rak pil 38"/>
          <p:cNvCxnSpPr>
            <a:cxnSpLocks noChangeShapeType="1"/>
          </p:cNvCxnSpPr>
          <p:nvPr/>
        </p:nvCxnSpPr>
        <p:spPr bwMode="auto">
          <a:xfrm flipH="1" flipV="1">
            <a:off x="6824134" y="3624263"/>
            <a:ext cx="1720" cy="2159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9" name="Rak pil 39"/>
          <p:cNvCxnSpPr>
            <a:cxnSpLocks noChangeShapeType="1"/>
          </p:cNvCxnSpPr>
          <p:nvPr/>
        </p:nvCxnSpPr>
        <p:spPr bwMode="auto">
          <a:xfrm flipH="1" flipV="1">
            <a:off x="8619596" y="3624263"/>
            <a:ext cx="0" cy="2159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nvGrpSpPr>
          <p:cNvPr id="2" name="Grupp 40"/>
          <p:cNvGrpSpPr>
            <a:grpSpLocks/>
          </p:cNvGrpSpPr>
          <p:nvPr/>
        </p:nvGrpSpPr>
        <p:grpSpPr bwMode="auto">
          <a:xfrm>
            <a:off x="350838" y="3840164"/>
            <a:ext cx="1716352" cy="2160587"/>
            <a:chOff x="1979712" y="3356992"/>
            <a:chExt cx="2088232" cy="3024336"/>
          </a:xfrm>
        </p:grpSpPr>
        <p:sp>
          <p:nvSpPr>
            <p:cNvPr id="41" name="Upp 41"/>
            <p:cNvSpPr>
              <a:spLocks noChangeArrowheads="1"/>
            </p:cNvSpPr>
            <p:nvPr/>
          </p:nvSpPr>
          <p:spPr bwMode="auto">
            <a:xfrm>
              <a:off x="2663933" y="4005858"/>
              <a:ext cx="719791" cy="1799936"/>
            </a:xfrm>
            <a:prstGeom prst="upArrow">
              <a:avLst>
                <a:gd name="adj1" fmla="val 50000"/>
                <a:gd name="adj2" fmla="val 50001"/>
              </a:avLst>
            </a:prstGeom>
            <a:gradFill rotWithShape="1">
              <a:gsLst>
                <a:gs pos="0">
                  <a:srgbClr val="9FE2FF"/>
                </a:gs>
                <a:gs pos="100000">
                  <a:srgbClr val="8ACCFF"/>
                </a:gs>
              </a:gsLst>
              <a:lin ang="5400000"/>
            </a:gradFill>
            <a:ln w="9525">
              <a:solidFill>
                <a:srgbClr val="93C7FC"/>
              </a:solidFill>
              <a:miter lim="800000"/>
              <a:headEnd/>
              <a:tailEnd/>
            </a:ln>
            <a:effectLst>
              <a:outerShdw blurRad="40000" dist="23000" dir="5400000" rotWithShape="0">
                <a:srgbClr val="808080">
                  <a:alpha val="34998"/>
                </a:srgbClr>
              </a:outerShdw>
            </a:effectLst>
          </p:spPr>
          <p:txBody>
            <a:bodyPr anchor="ctr"/>
            <a:lstStyle/>
            <a:p>
              <a:pPr algn="ctr">
                <a:defRPr/>
              </a:pPr>
              <a:endParaRPr lang="en-GB">
                <a:solidFill>
                  <a:srgbClr val="F9F0DF"/>
                </a:solidFill>
                <a:latin typeface="Arial"/>
              </a:endParaRPr>
            </a:p>
          </p:txBody>
        </p:sp>
        <p:sp>
          <p:nvSpPr>
            <p:cNvPr id="42" name="Rektangel med rundade hörn 42"/>
            <p:cNvSpPr>
              <a:spLocks noChangeArrowheads="1"/>
            </p:cNvSpPr>
            <p:nvPr/>
          </p:nvSpPr>
          <p:spPr bwMode="auto">
            <a:xfrm>
              <a:off x="1979712" y="5661354"/>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Interview data</a:t>
              </a:r>
            </a:p>
          </p:txBody>
        </p:sp>
        <p:sp>
          <p:nvSpPr>
            <p:cNvPr id="43" name="Rektangel med rundade hörn 43"/>
            <p:cNvSpPr>
              <a:spLocks noChangeArrowheads="1"/>
            </p:cNvSpPr>
            <p:nvPr/>
          </p:nvSpPr>
          <p:spPr bwMode="auto">
            <a:xfrm>
              <a:off x="1979712" y="4508062"/>
              <a:ext cx="2088232" cy="722196"/>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facts</a:t>
              </a:r>
            </a:p>
          </p:txBody>
        </p:sp>
        <p:sp>
          <p:nvSpPr>
            <p:cNvPr id="44" name="Rektangel med rundade hörn 44"/>
            <p:cNvSpPr>
              <a:spLocks noChangeArrowheads="1"/>
            </p:cNvSpPr>
            <p:nvPr/>
          </p:nvSpPr>
          <p:spPr bwMode="auto">
            <a:xfrm>
              <a:off x="1979712" y="3356992"/>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themes</a:t>
              </a:r>
            </a:p>
          </p:txBody>
        </p:sp>
      </p:grpSp>
      <p:grpSp>
        <p:nvGrpSpPr>
          <p:cNvPr id="3" name="Grupp 45"/>
          <p:cNvGrpSpPr>
            <a:grpSpLocks/>
          </p:cNvGrpSpPr>
          <p:nvPr/>
        </p:nvGrpSpPr>
        <p:grpSpPr bwMode="auto">
          <a:xfrm>
            <a:off x="2221971" y="3840164"/>
            <a:ext cx="1716352" cy="2160587"/>
            <a:chOff x="1979712" y="3356992"/>
            <a:chExt cx="2088232" cy="3024336"/>
          </a:xfrm>
        </p:grpSpPr>
        <p:sp>
          <p:nvSpPr>
            <p:cNvPr id="46" name="Upp 46"/>
            <p:cNvSpPr>
              <a:spLocks noChangeArrowheads="1"/>
            </p:cNvSpPr>
            <p:nvPr/>
          </p:nvSpPr>
          <p:spPr bwMode="auto">
            <a:xfrm>
              <a:off x="2663933" y="4005858"/>
              <a:ext cx="719791" cy="1799936"/>
            </a:xfrm>
            <a:prstGeom prst="upArrow">
              <a:avLst>
                <a:gd name="adj1" fmla="val 50000"/>
                <a:gd name="adj2" fmla="val 50001"/>
              </a:avLst>
            </a:prstGeom>
            <a:gradFill rotWithShape="1">
              <a:gsLst>
                <a:gs pos="0">
                  <a:srgbClr val="9FE2FF"/>
                </a:gs>
                <a:gs pos="100000">
                  <a:srgbClr val="8ACCFF"/>
                </a:gs>
              </a:gsLst>
              <a:lin ang="5400000"/>
            </a:gradFill>
            <a:ln w="9525">
              <a:solidFill>
                <a:srgbClr val="93C7FC"/>
              </a:solidFill>
              <a:miter lim="800000"/>
              <a:headEnd/>
              <a:tailEnd/>
            </a:ln>
            <a:effectLst>
              <a:outerShdw blurRad="40000" dist="23000" dir="5400000" rotWithShape="0">
                <a:srgbClr val="808080">
                  <a:alpha val="34998"/>
                </a:srgbClr>
              </a:outerShdw>
            </a:effectLst>
          </p:spPr>
          <p:txBody>
            <a:bodyPr anchor="ctr"/>
            <a:lstStyle/>
            <a:p>
              <a:pPr algn="ctr">
                <a:defRPr/>
              </a:pPr>
              <a:endParaRPr lang="en-GB">
                <a:solidFill>
                  <a:srgbClr val="F9F0DF"/>
                </a:solidFill>
                <a:latin typeface="Arial"/>
              </a:endParaRPr>
            </a:p>
          </p:txBody>
        </p:sp>
        <p:sp>
          <p:nvSpPr>
            <p:cNvPr id="47" name="Rektangel med rundade hörn 47"/>
            <p:cNvSpPr>
              <a:spLocks noChangeArrowheads="1"/>
            </p:cNvSpPr>
            <p:nvPr/>
          </p:nvSpPr>
          <p:spPr bwMode="auto">
            <a:xfrm>
              <a:off x="1979712" y="5661354"/>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Survey data</a:t>
              </a:r>
            </a:p>
          </p:txBody>
        </p:sp>
        <p:sp>
          <p:nvSpPr>
            <p:cNvPr id="48" name="Rektangel med rundade hörn 48"/>
            <p:cNvSpPr>
              <a:spLocks noChangeArrowheads="1"/>
            </p:cNvSpPr>
            <p:nvPr/>
          </p:nvSpPr>
          <p:spPr bwMode="auto">
            <a:xfrm>
              <a:off x="1979712" y="4508062"/>
              <a:ext cx="2088232" cy="722196"/>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facts</a:t>
              </a:r>
            </a:p>
          </p:txBody>
        </p:sp>
        <p:sp>
          <p:nvSpPr>
            <p:cNvPr id="49" name="Rektangel med rundade hörn 49"/>
            <p:cNvSpPr>
              <a:spLocks noChangeArrowheads="1"/>
            </p:cNvSpPr>
            <p:nvPr/>
          </p:nvSpPr>
          <p:spPr bwMode="auto">
            <a:xfrm>
              <a:off x="1979712" y="3356992"/>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themes</a:t>
              </a:r>
            </a:p>
          </p:txBody>
        </p:sp>
      </p:grpSp>
      <p:grpSp>
        <p:nvGrpSpPr>
          <p:cNvPr id="5" name="Grupp 50"/>
          <p:cNvGrpSpPr>
            <a:grpSpLocks/>
          </p:cNvGrpSpPr>
          <p:nvPr/>
        </p:nvGrpSpPr>
        <p:grpSpPr bwMode="auto">
          <a:xfrm>
            <a:off x="4094825" y="3840164"/>
            <a:ext cx="1716352" cy="2160587"/>
            <a:chOff x="1979712" y="3356992"/>
            <a:chExt cx="2088232" cy="3024336"/>
          </a:xfrm>
        </p:grpSpPr>
        <p:sp>
          <p:nvSpPr>
            <p:cNvPr id="51" name="Upp 51"/>
            <p:cNvSpPr>
              <a:spLocks noChangeArrowheads="1"/>
            </p:cNvSpPr>
            <p:nvPr/>
          </p:nvSpPr>
          <p:spPr bwMode="auto">
            <a:xfrm>
              <a:off x="2663932" y="4005858"/>
              <a:ext cx="719791" cy="1799936"/>
            </a:xfrm>
            <a:prstGeom prst="upArrow">
              <a:avLst>
                <a:gd name="adj1" fmla="val 50000"/>
                <a:gd name="adj2" fmla="val 50001"/>
              </a:avLst>
            </a:prstGeom>
            <a:gradFill rotWithShape="1">
              <a:gsLst>
                <a:gs pos="0">
                  <a:srgbClr val="9FE2FF"/>
                </a:gs>
                <a:gs pos="100000">
                  <a:srgbClr val="8ACCFF"/>
                </a:gs>
              </a:gsLst>
              <a:lin ang="5400000"/>
            </a:gradFill>
            <a:ln w="9525">
              <a:solidFill>
                <a:srgbClr val="93C7FC"/>
              </a:solidFill>
              <a:miter lim="800000"/>
              <a:headEnd/>
              <a:tailEnd/>
            </a:ln>
            <a:effectLst>
              <a:outerShdw blurRad="40000" dist="23000" dir="5400000" rotWithShape="0">
                <a:srgbClr val="808080">
                  <a:alpha val="34998"/>
                </a:srgbClr>
              </a:outerShdw>
            </a:effectLst>
          </p:spPr>
          <p:txBody>
            <a:bodyPr anchor="ctr"/>
            <a:lstStyle/>
            <a:p>
              <a:pPr algn="ctr">
                <a:defRPr/>
              </a:pPr>
              <a:endParaRPr lang="en-GB">
                <a:solidFill>
                  <a:srgbClr val="F9F0DF"/>
                </a:solidFill>
                <a:latin typeface="Arial"/>
              </a:endParaRPr>
            </a:p>
          </p:txBody>
        </p:sp>
        <p:sp>
          <p:nvSpPr>
            <p:cNvPr id="52" name="Rektangel med rundade hörn 52"/>
            <p:cNvSpPr>
              <a:spLocks noChangeArrowheads="1"/>
            </p:cNvSpPr>
            <p:nvPr/>
          </p:nvSpPr>
          <p:spPr bwMode="auto">
            <a:xfrm>
              <a:off x="1979712" y="5661354"/>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Focus group data</a:t>
              </a:r>
            </a:p>
          </p:txBody>
        </p:sp>
        <p:sp>
          <p:nvSpPr>
            <p:cNvPr id="53" name="Rektangel med rundade hörn 53"/>
            <p:cNvSpPr>
              <a:spLocks noChangeArrowheads="1"/>
            </p:cNvSpPr>
            <p:nvPr/>
          </p:nvSpPr>
          <p:spPr bwMode="auto">
            <a:xfrm>
              <a:off x="1979712" y="4508062"/>
              <a:ext cx="2088232" cy="722196"/>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facts</a:t>
              </a:r>
            </a:p>
          </p:txBody>
        </p:sp>
        <p:sp>
          <p:nvSpPr>
            <p:cNvPr id="54" name="Rektangel med rundade hörn 54"/>
            <p:cNvSpPr>
              <a:spLocks noChangeArrowheads="1"/>
            </p:cNvSpPr>
            <p:nvPr/>
          </p:nvSpPr>
          <p:spPr bwMode="auto">
            <a:xfrm>
              <a:off x="1979712" y="3356992"/>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themes</a:t>
              </a:r>
            </a:p>
          </p:txBody>
        </p:sp>
      </p:grpSp>
      <p:grpSp>
        <p:nvGrpSpPr>
          <p:cNvPr id="6" name="Grupp 55"/>
          <p:cNvGrpSpPr>
            <a:grpSpLocks/>
          </p:cNvGrpSpPr>
          <p:nvPr/>
        </p:nvGrpSpPr>
        <p:grpSpPr bwMode="auto">
          <a:xfrm>
            <a:off x="5967678" y="3840164"/>
            <a:ext cx="1716352" cy="2160587"/>
            <a:chOff x="1979712" y="3356992"/>
            <a:chExt cx="2088232" cy="3024336"/>
          </a:xfrm>
        </p:grpSpPr>
        <p:sp>
          <p:nvSpPr>
            <p:cNvPr id="56" name="Upp 56"/>
            <p:cNvSpPr>
              <a:spLocks noChangeArrowheads="1"/>
            </p:cNvSpPr>
            <p:nvPr/>
          </p:nvSpPr>
          <p:spPr bwMode="auto">
            <a:xfrm>
              <a:off x="2663933" y="4005858"/>
              <a:ext cx="719791" cy="1799936"/>
            </a:xfrm>
            <a:prstGeom prst="upArrow">
              <a:avLst>
                <a:gd name="adj1" fmla="val 50000"/>
                <a:gd name="adj2" fmla="val 50001"/>
              </a:avLst>
            </a:prstGeom>
            <a:gradFill rotWithShape="1">
              <a:gsLst>
                <a:gs pos="0">
                  <a:srgbClr val="9FE2FF"/>
                </a:gs>
                <a:gs pos="100000">
                  <a:srgbClr val="8ACCFF"/>
                </a:gs>
              </a:gsLst>
              <a:lin ang="5400000"/>
            </a:gradFill>
            <a:ln w="9525">
              <a:solidFill>
                <a:srgbClr val="93C7FC"/>
              </a:solidFill>
              <a:miter lim="800000"/>
              <a:headEnd/>
              <a:tailEnd/>
            </a:ln>
            <a:effectLst>
              <a:outerShdw blurRad="40000" dist="23000" dir="5400000" rotWithShape="0">
                <a:srgbClr val="808080">
                  <a:alpha val="34998"/>
                </a:srgbClr>
              </a:outerShdw>
            </a:effectLst>
          </p:spPr>
          <p:txBody>
            <a:bodyPr anchor="ctr"/>
            <a:lstStyle/>
            <a:p>
              <a:pPr algn="ctr">
                <a:defRPr/>
              </a:pPr>
              <a:endParaRPr lang="en-GB">
                <a:solidFill>
                  <a:srgbClr val="F9F0DF"/>
                </a:solidFill>
                <a:latin typeface="Arial"/>
              </a:endParaRPr>
            </a:p>
          </p:txBody>
        </p:sp>
        <p:sp>
          <p:nvSpPr>
            <p:cNvPr id="57" name="Rektangel med rundade hörn 57"/>
            <p:cNvSpPr>
              <a:spLocks noChangeArrowheads="1"/>
            </p:cNvSpPr>
            <p:nvPr/>
          </p:nvSpPr>
          <p:spPr bwMode="auto">
            <a:xfrm>
              <a:off x="1979712" y="5661354"/>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Document data</a:t>
              </a:r>
            </a:p>
          </p:txBody>
        </p:sp>
        <p:sp>
          <p:nvSpPr>
            <p:cNvPr id="58" name="Rektangel med rundade hörn 58"/>
            <p:cNvSpPr>
              <a:spLocks noChangeArrowheads="1"/>
            </p:cNvSpPr>
            <p:nvPr/>
          </p:nvSpPr>
          <p:spPr bwMode="auto">
            <a:xfrm>
              <a:off x="1979712" y="4508062"/>
              <a:ext cx="2088232" cy="722196"/>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facts</a:t>
              </a:r>
            </a:p>
          </p:txBody>
        </p:sp>
        <p:sp>
          <p:nvSpPr>
            <p:cNvPr id="59" name="Rektangel med rundade hörn 59"/>
            <p:cNvSpPr>
              <a:spLocks noChangeArrowheads="1"/>
            </p:cNvSpPr>
            <p:nvPr/>
          </p:nvSpPr>
          <p:spPr bwMode="auto">
            <a:xfrm>
              <a:off x="1979712" y="3356992"/>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themes</a:t>
              </a:r>
            </a:p>
          </p:txBody>
        </p:sp>
      </p:grpSp>
      <p:grpSp>
        <p:nvGrpSpPr>
          <p:cNvPr id="7" name="Grupp 60"/>
          <p:cNvGrpSpPr>
            <a:grpSpLocks/>
          </p:cNvGrpSpPr>
          <p:nvPr/>
        </p:nvGrpSpPr>
        <p:grpSpPr bwMode="auto">
          <a:xfrm>
            <a:off x="7838811" y="3840164"/>
            <a:ext cx="1716352" cy="2160587"/>
            <a:chOff x="1979712" y="3356992"/>
            <a:chExt cx="2088232" cy="3024336"/>
          </a:xfrm>
        </p:grpSpPr>
        <p:sp>
          <p:nvSpPr>
            <p:cNvPr id="61" name="Upp 61"/>
            <p:cNvSpPr>
              <a:spLocks noChangeArrowheads="1"/>
            </p:cNvSpPr>
            <p:nvPr/>
          </p:nvSpPr>
          <p:spPr bwMode="auto">
            <a:xfrm>
              <a:off x="2663933" y="4005858"/>
              <a:ext cx="719791" cy="1799936"/>
            </a:xfrm>
            <a:prstGeom prst="upArrow">
              <a:avLst>
                <a:gd name="adj1" fmla="val 50000"/>
                <a:gd name="adj2" fmla="val 50001"/>
              </a:avLst>
            </a:prstGeom>
            <a:gradFill rotWithShape="1">
              <a:gsLst>
                <a:gs pos="0">
                  <a:srgbClr val="9FE2FF"/>
                </a:gs>
                <a:gs pos="100000">
                  <a:srgbClr val="8ACCFF"/>
                </a:gs>
              </a:gsLst>
              <a:lin ang="5400000"/>
            </a:gradFill>
            <a:ln w="9525">
              <a:solidFill>
                <a:srgbClr val="93C7FC"/>
              </a:solidFill>
              <a:miter lim="800000"/>
              <a:headEnd/>
              <a:tailEnd/>
            </a:ln>
            <a:effectLst>
              <a:outerShdw blurRad="40000" dist="23000" dir="5400000" rotWithShape="0">
                <a:srgbClr val="808080">
                  <a:alpha val="34998"/>
                </a:srgbClr>
              </a:outerShdw>
            </a:effectLst>
          </p:spPr>
          <p:txBody>
            <a:bodyPr anchor="ctr"/>
            <a:lstStyle/>
            <a:p>
              <a:pPr algn="ctr">
                <a:defRPr/>
              </a:pPr>
              <a:endParaRPr lang="en-GB">
                <a:solidFill>
                  <a:srgbClr val="F9F0DF"/>
                </a:solidFill>
                <a:latin typeface="Arial"/>
              </a:endParaRPr>
            </a:p>
          </p:txBody>
        </p:sp>
        <p:sp>
          <p:nvSpPr>
            <p:cNvPr id="62" name="Rektangel med rundade hörn 62"/>
            <p:cNvSpPr>
              <a:spLocks noChangeArrowheads="1"/>
            </p:cNvSpPr>
            <p:nvPr/>
          </p:nvSpPr>
          <p:spPr bwMode="auto">
            <a:xfrm>
              <a:off x="1979712" y="5661354"/>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Observation data</a:t>
              </a:r>
            </a:p>
          </p:txBody>
        </p:sp>
        <p:sp>
          <p:nvSpPr>
            <p:cNvPr id="63" name="Rektangel med rundade hörn 63"/>
            <p:cNvSpPr>
              <a:spLocks noChangeArrowheads="1"/>
            </p:cNvSpPr>
            <p:nvPr/>
          </p:nvSpPr>
          <p:spPr bwMode="auto">
            <a:xfrm>
              <a:off x="1979712" y="4508062"/>
              <a:ext cx="2088232" cy="722196"/>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facts</a:t>
              </a:r>
            </a:p>
          </p:txBody>
        </p:sp>
        <p:sp>
          <p:nvSpPr>
            <p:cNvPr id="64" name="Rektangel med rundade hörn 64"/>
            <p:cNvSpPr>
              <a:spLocks noChangeArrowheads="1"/>
            </p:cNvSpPr>
            <p:nvPr/>
          </p:nvSpPr>
          <p:spPr bwMode="auto">
            <a:xfrm>
              <a:off x="1979712" y="3356992"/>
              <a:ext cx="2088232" cy="719974"/>
            </a:xfrm>
            <a:prstGeom prst="roundRect">
              <a:avLst>
                <a:gd name="adj" fmla="val 16667"/>
              </a:avLst>
            </a:prstGeom>
            <a:gradFill rotWithShape="1">
              <a:gsLst>
                <a:gs pos="0">
                  <a:srgbClr val="9FE2FF"/>
                </a:gs>
                <a:gs pos="100000">
                  <a:srgbClr val="8ACCFF"/>
                </a:gs>
              </a:gsLst>
              <a:lin ang="5400000"/>
            </a:gradFill>
            <a:ln w="9525">
              <a:solidFill>
                <a:srgbClr val="93C7FC"/>
              </a:solidFill>
              <a:round/>
              <a:headEnd/>
              <a:tailEnd/>
            </a:ln>
            <a:effectLst>
              <a:outerShdw blurRad="40000" dist="23000" dir="5400000" rotWithShape="0">
                <a:srgbClr val="808080">
                  <a:alpha val="34998"/>
                </a:srgbClr>
              </a:outerShdw>
            </a:effectLst>
          </p:spPr>
          <p:txBody>
            <a:bodyPr anchor="ctr"/>
            <a:lstStyle/>
            <a:p>
              <a:pPr algn="ctr">
                <a:defRPr/>
              </a:pPr>
              <a:r>
                <a:rPr lang="en-GB" sz="1600" dirty="0">
                  <a:solidFill>
                    <a:srgbClr val="003399"/>
                  </a:solidFill>
                  <a:latin typeface="Arial"/>
                </a:rPr>
                <a:t>Cultural themes</a:t>
              </a:r>
            </a:p>
          </p:txBody>
        </p:sp>
      </p:grpSp>
      <p:sp>
        <p:nvSpPr>
          <p:cNvPr id="8" name="Rectangle 7"/>
          <p:cNvSpPr/>
          <p:nvPr/>
        </p:nvSpPr>
        <p:spPr>
          <a:xfrm>
            <a:off x="5611469" y="1364934"/>
            <a:ext cx="2481441" cy="923330"/>
          </a:xfrm>
          <a:prstGeom prst="rect">
            <a:avLst/>
          </a:prstGeom>
        </p:spPr>
        <p:txBody>
          <a:bodyPr wrap="square">
            <a:spAutoFit/>
          </a:bodyPr>
          <a:lstStyle/>
          <a:p>
            <a:pPr algn="r"/>
            <a:r>
              <a:rPr lang="en-GB" b="1" dirty="0">
                <a:solidFill>
                  <a:srgbClr val="003399"/>
                </a:solidFill>
              </a:rPr>
              <a:t>Final Issues</a:t>
            </a:r>
            <a:r>
              <a:rPr lang="en-GB" dirty="0">
                <a:solidFill>
                  <a:srgbClr val="003399"/>
                </a:solidFill>
              </a:rPr>
              <a:t>; Normative,</a:t>
            </a:r>
            <a:br>
              <a:rPr lang="en-GB" dirty="0">
                <a:solidFill>
                  <a:srgbClr val="003399"/>
                </a:solidFill>
              </a:rPr>
            </a:br>
            <a:r>
              <a:rPr lang="en-GB" dirty="0">
                <a:solidFill>
                  <a:srgbClr val="003399"/>
                </a:solidFill>
              </a:rPr>
              <a:t>evaluative analysis</a:t>
            </a:r>
          </a:p>
        </p:txBody>
      </p:sp>
    </p:spTree>
    <p:extLst>
      <p:ext uri="{BB962C8B-B14F-4D97-AF65-F5344CB8AC3E}">
        <p14:creationId xmlns:p14="http://schemas.microsoft.com/office/powerpoint/2010/main" val="180072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00000" cy="900000"/>
          </a:xfrm>
        </p:spPr>
        <p:txBody>
          <a:bodyPr/>
          <a:lstStyle/>
          <a:p>
            <a:r>
              <a:rPr lang="hu-HU" dirty="0" smtClean="0">
                <a:latin typeface="+mn-lt"/>
              </a:rPr>
              <a:t>Summary</a:t>
            </a:r>
            <a:endParaRPr lang="en-GB" dirty="0">
              <a:latin typeface="+mn-lt"/>
            </a:endParaRPr>
          </a:p>
        </p:txBody>
      </p:sp>
      <p:sp>
        <p:nvSpPr>
          <p:cNvPr id="10" name="Tijdelijke aanduiding voor inhoud 2"/>
          <p:cNvSpPr>
            <a:spLocks noGrp="1"/>
          </p:cNvSpPr>
          <p:nvPr>
            <p:ph idx="1"/>
          </p:nvPr>
        </p:nvSpPr>
        <p:spPr>
          <a:xfrm>
            <a:off x="150128" y="958862"/>
            <a:ext cx="9469452" cy="5361933"/>
          </a:xfrm>
        </p:spPr>
        <p:txBody>
          <a:bodyPr>
            <a:noAutofit/>
          </a:bodyPr>
          <a:lstStyle/>
          <a:p>
            <a:pPr marL="361950" lvl="2" indent="-361950" defTabSz="809625"/>
            <a:r>
              <a:rPr lang="en-GB" dirty="0">
                <a:latin typeface="+mn-lt"/>
              </a:rPr>
              <a:t>The management system and leadership for safety shall be such as to foster and sustain a strong safety culture.</a:t>
            </a:r>
          </a:p>
          <a:p>
            <a:pPr marL="361950" lvl="2" indent="-361950" defTabSz="809625"/>
            <a:r>
              <a:rPr lang="en-GB" dirty="0">
                <a:latin typeface="+mn-lt"/>
              </a:rPr>
              <a:t>GSR Part 2 provides that</a:t>
            </a:r>
            <a:r>
              <a:rPr lang="sl-SI" dirty="0">
                <a:latin typeface="+mn-lt"/>
              </a:rPr>
              <a:t> safety culture is recognized as systemic approach to the whole range of interactions of individuals with the technology and the organization </a:t>
            </a:r>
            <a:r>
              <a:rPr lang="en-GB" dirty="0">
                <a:latin typeface="+mn-lt"/>
              </a:rPr>
              <a:t>ITO concept.</a:t>
            </a:r>
          </a:p>
          <a:p>
            <a:r>
              <a:rPr lang="en-US" sz="2400" dirty="0">
                <a:latin typeface="+mn-lt"/>
              </a:rPr>
              <a:t>SSG 16- Leaders of the regulatory body and operating organizations should have an attitude to foster safety culture in their respective organizations;</a:t>
            </a:r>
          </a:p>
          <a:p>
            <a:r>
              <a:rPr lang="en-GB" sz="2400" dirty="0">
                <a:latin typeface="+mn-lt"/>
              </a:rPr>
              <a:t>GS-G 3.1 &amp; 3.5 Presents the five key characteristics of safety culture, broken down into attributes</a:t>
            </a:r>
            <a:endParaRPr lang="en-US" sz="2400" dirty="0">
              <a:latin typeface="+mn-lt"/>
            </a:endParaRPr>
          </a:p>
          <a:p>
            <a:pPr marL="361950" lvl="2" indent="-361950" defTabSz="809625"/>
            <a:r>
              <a:rPr lang="en-US" dirty="0" smtClean="0">
                <a:latin typeface="+mn-lt"/>
              </a:rPr>
              <a:t>SCSA </a:t>
            </a:r>
            <a:r>
              <a:rPr lang="en-US" dirty="0">
                <a:latin typeface="+mn-lt"/>
              </a:rPr>
              <a:t>uses five methods of data gathering to capture a wide range of cultural expressions</a:t>
            </a:r>
          </a:p>
        </p:txBody>
      </p:sp>
      <p:sp>
        <p:nvSpPr>
          <p:cNvPr id="9" name="Slide Number Placeholder 5"/>
          <p:cNvSpPr>
            <a:spLocks noGrp="1"/>
          </p:cNvSpPr>
          <p:nvPr>
            <p:ph type="sldNum" sz="quarter" idx="4"/>
          </p:nvPr>
        </p:nvSpPr>
        <p:spPr>
          <a:xfrm>
            <a:off x="9180000" y="6480000"/>
            <a:ext cx="540000" cy="252000"/>
          </a:xfrm>
        </p:spPr>
        <p:txBody>
          <a:bodyPr/>
          <a:lstStyle/>
          <a:p>
            <a:fld id="{23A0628E-C12F-4F8C-9895-BCD5E30100D3}" type="slidenum">
              <a:rPr lang="en-US" smtClean="0"/>
              <a:pPr/>
              <a:t>26</a:t>
            </a:fld>
            <a:endParaRPr lang="en-US" dirty="0"/>
          </a:p>
        </p:txBody>
      </p:sp>
      <p:sp>
        <p:nvSpPr>
          <p:cNvPr id="11"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2" name="Footer Placeholder 4">
            <a:extLst>
              <a:ext uri="{FF2B5EF4-FFF2-40B4-BE49-F238E27FC236}">
                <a16:creationId xmlns="" xmlns:a16="http://schemas.microsoft.com/office/drawing/2014/main" id="{C00B7A10-453A-AA44-9AE9-9F87A34CCD67}"/>
              </a:ext>
            </a:extLst>
          </p:cNvPr>
          <p:cNvSpPr>
            <a:spLocks noGrp="1"/>
          </p:cNvSpPr>
          <p:nvPr>
            <p:ph type="ftr" sz="quarter" idx="3"/>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15228552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smtClean="0"/>
              <a:t>Key Points</a:t>
            </a:r>
            <a:endParaRPr lang="en-GB" sz="3600" dirty="0"/>
          </a:p>
        </p:txBody>
      </p:sp>
      <p:sp>
        <p:nvSpPr>
          <p:cNvPr id="4" name="Content Placeholder 3"/>
          <p:cNvSpPr>
            <a:spLocks noGrp="1"/>
          </p:cNvSpPr>
          <p:nvPr>
            <p:ph idx="1"/>
          </p:nvPr>
        </p:nvSpPr>
        <p:spPr>
          <a:xfrm>
            <a:off x="108220" y="1192984"/>
            <a:ext cx="9595066" cy="4857403"/>
          </a:xfrm>
        </p:spPr>
        <p:txBody>
          <a:bodyPr>
            <a:normAutofit fontScale="92500"/>
          </a:bodyPr>
          <a:lstStyle/>
          <a:p>
            <a:r>
              <a:rPr lang="en-US" sz="2400" dirty="0" smtClean="0">
                <a:latin typeface="+mn-lt"/>
              </a:rPr>
              <a:t>Definition </a:t>
            </a:r>
            <a:r>
              <a:rPr lang="en-US" sz="2400" dirty="0">
                <a:latin typeface="+mn-lt"/>
              </a:rPr>
              <a:t>of the safety culture was introduced by the IAEA the first time in the </a:t>
            </a:r>
            <a:r>
              <a:rPr lang="en-US" sz="2400" dirty="0" smtClean="0">
                <a:latin typeface="+mn-lt"/>
              </a:rPr>
              <a:t>INSAG-4 after Chernobyl and modified </a:t>
            </a:r>
            <a:r>
              <a:rPr lang="en-US" sz="2400" dirty="0">
                <a:latin typeface="+mn-lt"/>
              </a:rPr>
              <a:t>in 2007 </a:t>
            </a:r>
            <a:r>
              <a:rPr lang="en-US" sz="2400" dirty="0" smtClean="0">
                <a:latin typeface="+mn-lt"/>
              </a:rPr>
              <a:t>taking into account protection  issues;</a:t>
            </a:r>
          </a:p>
          <a:p>
            <a:r>
              <a:rPr lang="en-GB" sz="2400" dirty="0">
                <a:latin typeface="+mn-lt"/>
              </a:rPr>
              <a:t>Safety culture continues to be an important issue based on lessons learned from the Fukushima Daiichi accident</a:t>
            </a:r>
            <a:r>
              <a:rPr lang="en-GB" sz="2400" dirty="0" smtClean="0">
                <a:latin typeface="+mn-lt"/>
              </a:rPr>
              <a:t>.</a:t>
            </a:r>
          </a:p>
          <a:p>
            <a:r>
              <a:rPr lang="en-GB" sz="2400" dirty="0">
                <a:latin typeface="+mn-lt"/>
              </a:rPr>
              <a:t>One of the two general aims of the safety management system is to foster and support a strong safety culture through the development and reinforcement of good safety attitudes and behaviour in individuals and teams so as to allow them to carry out their tasks safely.</a:t>
            </a:r>
            <a:endParaRPr lang="en-US" sz="2400" dirty="0">
              <a:latin typeface="+mn-lt"/>
            </a:endParaRPr>
          </a:p>
          <a:p>
            <a:r>
              <a:rPr lang="en-GB" sz="2400" dirty="0">
                <a:latin typeface="+mn-lt"/>
              </a:rPr>
              <a:t>Safety culture is defined as that assembly of characteristics and attitudes in organizations and individuals which establishes that, as an overriding priority, nuclear plant safety issues receive the attention warranted by their </a:t>
            </a:r>
            <a:r>
              <a:rPr lang="en-GB" sz="2400" dirty="0" smtClean="0">
                <a:latin typeface="+mn-lt"/>
              </a:rPr>
              <a:t>significance.</a:t>
            </a:r>
            <a:endParaRPr lang="en-US" sz="2400" dirty="0">
              <a:latin typeface="+mn-lt"/>
            </a:endParaRPr>
          </a:p>
          <a:p>
            <a:endParaRPr lang="en-US" sz="2400" dirty="0">
              <a:latin typeface="+mn-lt"/>
            </a:endParaRPr>
          </a:p>
          <a:p>
            <a:endParaRPr lang="en-GB" sz="2400" dirty="0">
              <a:latin typeface="+mn-lt"/>
            </a:endParaRPr>
          </a:p>
        </p:txBody>
      </p:sp>
      <p:sp>
        <p:nvSpPr>
          <p:cNvPr id="5" name="Date Placeholder 4"/>
          <p:cNvSpPr>
            <a:spLocks noGrp="1"/>
          </p:cNvSpPr>
          <p:nvPr>
            <p:ph type="dt" sz="half" idx="2"/>
          </p:nvPr>
        </p:nvSpPr>
        <p:spPr>
          <a:xfrm>
            <a:off x="6660000" y="6480000"/>
            <a:ext cx="2520000" cy="252000"/>
          </a:xfrm>
        </p:spPr>
        <p:txBody>
          <a:bodyPr/>
          <a:lstStyle/>
          <a:p>
            <a:r>
              <a:rPr lang="en-US" smtClean="0"/>
              <a:t>2018</a:t>
            </a:r>
            <a:endParaRPr lang="en-US" dirty="0"/>
          </a:p>
        </p:txBody>
      </p:sp>
      <p:sp>
        <p:nvSpPr>
          <p:cNvPr id="6" name="Footer Placeholder 5"/>
          <p:cNvSpPr>
            <a:spLocks noGrp="1"/>
          </p:cNvSpPr>
          <p:nvPr>
            <p:ph type="ftr" sz="quarter" idx="3"/>
          </p:nvPr>
        </p:nvSpPr>
        <p:spPr>
          <a:xfrm>
            <a:off x="203212" y="6500473"/>
            <a:ext cx="4860000" cy="252000"/>
          </a:xfrm>
        </p:spPr>
        <p:txBody>
          <a:bodyPr/>
          <a:lstStyle/>
          <a:p>
            <a:r>
              <a:rPr lang="en-US" smtClean="0"/>
              <a:t>Safety Culture</a:t>
            </a:r>
            <a:endParaRPr lang="en-US" dirty="0"/>
          </a:p>
        </p:txBody>
      </p:sp>
      <p:sp>
        <p:nvSpPr>
          <p:cNvPr id="7" name="Slide Number Placeholder 6"/>
          <p:cNvSpPr>
            <a:spLocks noGrp="1"/>
          </p:cNvSpPr>
          <p:nvPr>
            <p:ph type="sldNum" sz="quarter" idx="4"/>
          </p:nvPr>
        </p:nvSpPr>
        <p:spPr>
          <a:xfrm>
            <a:off x="9180000" y="6480000"/>
            <a:ext cx="540000" cy="252000"/>
          </a:xfrm>
        </p:spPr>
        <p:txBody>
          <a:bodyPr/>
          <a:lstStyle/>
          <a:p>
            <a:fld id="{23A0628E-C12F-4F8C-9895-BCD5E30100D3}" type="slidenum">
              <a:rPr lang="en-US" smtClean="0"/>
              <a:pPr/>
              <a:t>27</a:t>
            </a:fld>
            <a:endParaRPr lang="en-US" dirty="0"/>
          </a:p>
        </p:txBody>
      </p:sp>
    </p:spTree>
    <p:extLst>
      <p:ext uri="{BB962C8B-B14F-4D97-AF65-F5344CB8AC3E}">
        <p14:creationId xmlns:p14="http://schemas.microsoft.com/office/powerpoint/2010/main" val="2019099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000" y="834742"/>
            <a:ext cx="9540000" cy="5812119"/>
          </a:xfrm>
        </p:spPr>
        <p:txBody>
          <a:bodyPr>
            <a:noAutofit/>
          </a:bodyPr>
          <a:lstStyle/>
          <a:p>
            <a:pPr marL="393700" lvl="0" indent="-393700" eaLnBrk="0" fontAlgn="base" hangingPunct="0">
              <a:spcBef>
                <a:spcPts val="1200"/>
              </a:spcBef>
              <a:buClrTx/>
              <a:buSzTx/>
              <a:buFont typeface="+mj-lt"/>
              <a:buAutoNum type="arabicPeriod"/>
            </a:pPr>
            <a:r>
              <a:rPr lang="en-US" sz="2800" i="1" dirty="0" smtClean="0"/>
              <a:t>Define Safety Culture.</a:t>
            </a:r>
          </a:p>
          <a:p>
            <a:pPr marL="393700" lvl="0" indent="-393700" eaLnBrk="0" fontAlgn="base" hangingPunct="0">
              <a:spcBef>
                <a:spcPts val="1200"/>
              </a:spcBef>
              <a:buClrTx/>
              <a:buSzTx/>
              <a:buFont typeface="+mj-lt"/>
              <a:buAutoNum type="arabicPeriod"/>
            </a:pPr>
            <a:r>
              <a:rPr lang="en-US" sz="2800" i="1" dirty="0" smtClean="0"/>
              <a:t>What is systemic approach to safety?</a:t>
            </a:r>
            <a:endParaRPr lang="en-US" sz="2800" i="1" dirty="0"/>
          </a:p>
          <a:p>
            <a:pPr marL="393700" lvl="0" indent="-393700" eaLnBrk="0" fontAlgn="base" hangingPunct="0">
              <a:spcBef>
                <a:spcPts val="1200"/>
              </a:spcBef>
              <a:buClrTx/>
              <a:buSzTx/>
              <a:buFont typeface="+mj-lt"/>
              <a:buAutoNum type="arabicPeriod"/>
            </a:pPr>
            <a:r>
              <a:rPr lang="en-US" altLang="ja-JP" sz="2800" i="1" dirty="0" smtClean="0"/>
              <a:t>What are the 5 characteristics  for a Strong </a:t>
            </a:r>
            <a:r>
              <a:rPr lang="en-US" altLang="ja-JP" sz="2800" i="1" dirty="0"/>
              <a:t>Safety </a:t>
            </a:r>
            <a:r>
              <a:rPr lang="en-US" altLang="ja-JP" sz="2800" i="1" dirty="0" smtClean="0"/>
              <a:t>Culture</a:t>
            </a:r>
            <a:r>
              <a:rPr lang="en-US" altLang="ja-JP" sz="2800" dirty="0" smtClean="0"/>
              <a:t>? </a:t>
            </a:r>
          </a:p>
          <a:p>
            <a:pPr marL="393700" lvl="0" indent="-393700" eaLnBrk="0" fontAlgn="base" hangingPunct="0">
              <a:spcBef>
                <a:spcPts val="1200"/>
              </a:spcBef>
              <a:buClrTx/>
              <a:buSzTx/>
              <a:buFont typeface="+mj-lt"/>
              <a:buAutoNum type="arabicPeriod"/>
            </a:pPr>
            <a:r>
              <a:rPr lang="en-US" sz="2800" i="1" dirty="0" smtClean="0"/>
              <a:t>Name the 5 methods for conducting safety culture self assessment </a:t>
            </a:r>
            <a:endParaRPr lang="en-GB" sz="2800" i="1" dirty="0" smtClean="0"/>
          </a:p>
          <a:p>
            <a:pPr marL="341313" lvl="0" indent="-341313">
              <a:spcBef>
                <a:spcPts val="1200"/>
              </a:spcBef>
              <a:buClr>
                <a:srgbClr val="003399"/>
              </a:buClr>
              <a:buFont typeface="+mj-lt"/>
              <a:buAutoNum type="arabicPeriod"/>
            </a:pPr>
            <a:endParaRPr lang="en-GB" sz="2800" noProof="0" dirty="0" smtClean="0"/>
          </a:p>
          <a:p>
            <a:pPr marL="457200" lvl="0" indent="-457200">
              <a:spcBef>
                <a:spcPts val="1200"/>
              </a:spcBef>
              <a:buClr>
                <a:srgbClr val="003399"/>
              </a:buClr>
              <a:buFont typeface="+mj-lt"/>
              <a:buAutoNum type="arabicPeriod"/>
            </a:pPr>
            <a:endParaRPr lang="en-GB" sz="2800" noProof="0" dirty="0" smtClean="0"/>
          </a:p>
          <a:p>
            <a:pPr marL="0" indent="0">
              <a:spcBef>
                <a:spcPts val="1200"/>
              </a:spcBef>
              <a:buNone/>
            </a:pPr>
            <a:endParaRPr lang="en-GB" sz="2800" noProof="0" dirty="0"/>
          </a:p>
        </p:txBody>
      </p:sp>
      <p:sp>
        <p:nvSpPr>
          <p:cNvPr id="6" name="Title 1"/>
          <p:cNvSpPr txBox="1">
            <a:spLocks/>
          </p:cNvSpPr>
          <p:nvPr/>
        </p:nvSpPr>
        <p:spPr>
          <a:xfrm>
            <a:off x="180000" y="0"/>
            <a:ext cx="9000000" cy="900000"/>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sz="3200" dirty="0" smtClean="0"/>
              <a:t>Questions </a:t>
            </a:r>
            <a:r>
              <a:rPr lang="en-GB" sz="2800" u="sng" dirty="0"/>
              <a:t>10-15 minutes discussion</a:t>
            </a:r>
            <a:endParaRPr lang="en-GB" sz="2800" dirty="0"/>
          </a:p>
        </p:txBody>
      </p:sp>
      <p:sp>
        <p:nvSpPr>
          <p:cNvPr id="8" name="Slide Number Placeholder 5"/>
          <p:cNvSpPr>
            <a:spLocks noGrp="1"/>
          </p:cNvSpPr>
          <p:nvPr>
            <p:ph type="sldNum" sz="quarter" idx="4"/>
          </p:nvPr>
        </p:nvSpPr>
        <p:spPr>
          <a:xfrm>
            <a:off x="9180000" y="6480000"/>
            <a:ext cx="540000" cy="252000"/>
          </a:xfrm>
        </p:spPr>
        <p:txBody>
          <a:bodyPr/>
          <a:lstStyle/>
          <a:p>
            <a:fld id="{23A0628E-C12F-4F8C-9895-BCD5E30100D3}" type="slidenum">
              <a:rPr lang="en-US" smtClean="0"/>
              <a:pPr/>
              <a:t>28</a:t>
            </a:fld>
            <a:endParaRPr lang="en-US" dirty="0"/>
          </a:p>
        </p:txBody>
      </p:sp>
      <p:sp>
        <p:nvSpPr>
          <p:cNvPr id="9"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3"/>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1633726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List of abbreviations</a:t>
            </a:r>
            <a:endParaRPr lang="en-GB" dirty="0"/>
          </a:p>
        </p:txBody>
      </p:sp>
      <p:sp>
        <p:nvSpPr>
          <p:cNvPr id="3" name="Content Placeholder 2"/>
          <p:cNvSpPr>
            <a:spLocks noGrp="1"/>
          </p:cNvSpPr>
          <p:nvPr>
            <p:ph idx="1"/>
          </p:nvPr>
        </p:nvSpPr>
        <p:spPr>
          <a:xfrm>
            <a:off x="152704" y="1014340"/>
            <a:ext cx="9540000" cy="5220000"/>
          </a:xfrm>
        </p:spPr>
        <p:txBody>
          <a:bodyPr>
            <a:normAutofit/>
          </a:bodyPr>
          <a:lstStyle/>
          <a:p>
            <a:r>
              <a:rPr lang="en-US" dirty="0" smtClean="0"/>
              <a:t>IMS- Integrated Management System</a:t>
            </a:r>
          </a:p>
          <a:p>
            <a:r>
              <a:rPr lang="en-GB" dirty="0" smtClean="0"/>
              <a:t>INSAG – International Nuclear Safety Advisory Group</a:t>
            </a:r>
          </a:p>
          <a:p>
            <a:r>
              <a:rPr lang="en-US" dirty="0" smtClean="0"/>
              <a:t>GSR – General Safety Requirement</a:t>
            </a:r>
          </a:p>
          <a:p>
            <a:r>
              <a:rPr lang="en-US" dirty="0" smtClean="0"/>
              <a:t>GSG – General Safety Guide</a:t>
            </a:r>
          </a:p>
          <a:p>
            <a:r>
              <a:rPr lang="en-US" dirty="0" smtClean="0"/>
              <a:t>SSG – Specific Safety Guide</a:t>
            </a:r>
          </a:p>
          <a:p>
            <a:r>
              <a:rPr lang="en-US" dirty="0" smtClean="0"/>
              <a:t>SCSA</a:t>
            </a:r>
            <a:r>
              <a:rPr lang="en-US" dirty="0"/>
              <a:t> – </a:t>
            </a:r>
            <a:r>
              <a:rPr lang="en-US" dirty="0" smtClean="0"/>
              <a:t>Safety Culture Self Assessment</a:t>
            </a:r>
          </a:p>
        </p:txBody>
      </p:sp>
      <p:sp>
        <p:nvSpPr>
          <p:cNvPr id="9" name="Slide Number Placeholder 5"/>
          <p:cNvSpPr>
            <a:spLocks noGrp="1"/>
          </p:cNvSpPr>
          <p:nvPr>
            <p:ph type="sldNum" sz="quarter" idx="4"/>
          </p:nvPr>
        </p:nvSpPr>
        <p:spPr>
          <a:xfrm>
            <a:off x="9180000" y="6480000"/>
            <a:ext cx="540000" cy="252000"/>
          </a:xfrm>
        </p:spPr>
        <p:txBody>
          <a:bodyPr/>
          <a:lstStyle/>
          <a:p>
            <a:fld id="{23A0628E-C12F-4F8C-9895-BCD5E30100D3}" type="slidenum">
              <a:rPr lang="en-US" smtClean="0"/>
              <a:pPr/>
              <a:t>29</a:t>
            </a:fld>
            <a:endParaRPr lang="en-US" dirty="0"/>
          </a:p>
        </p:txBody>
      </p:sp>
      <p:sp>
        <p:nvSpPr>
          <p:cNvPr id="1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3"/>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3760557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0" y="0"/>
            <a:ext cx="9906000" cy="900000"/>
          </a:xfrm>
        </p:spPr>
        <p:txBody>
          <a:bodyPr/>
          <a:lstStyle/>
          <a:p>
            <a:r>
              <a:rPr lang="hu-HU" sz="4000" dirty="0" smtClean="0"/>
              <a:t>Contents</a:t>
            </a:r>
            <a:endParaRPr lang="en-GB" sz="4000" dirty="0"/>
          </a:p>
        </p:txBody>
      </p:sp>
      <p:sp>
        <p:nvSpPr>
          <p:cNvPr id="11" name="Rectangle 10"/>
          <p:cNvSpPr/>
          <p:nvPr/>
        </p:nvSpPr>
        <p:spPr>
          <a:xfrm>
            <a:off x="74186" y="1074317"/>
            <a:ext cx="7248103" cy="2862322"/>
          </a:xfrm>
          <a:prstGeom prst="rect">
            <a:avLst/>
          </a:prstGeom>
        </p:spPr>
        <p:txBody>
          <a:bodyPr wrap="square">
            <a:spAutoFit/>
          </a:bodyPr>
          <a:lstStyle/>
          <a:p>
            <a:pPr marL="514350" indent="-514350">
              <a:spcBef>
                <a:spcPts val="1200"/>
              </a:spcBef>
              <a:buFont typeface="+mj-lt"/>
              <a:buAutoNum type="arabicPeriod"/>
            </a:pPr>
            <a:endParaRPr lang="en-GB" sz="2800" dirty="0" smtClean="0"/>
          </a:p>
          <a:p>
            <a:pPr marL="514350" indent="-514350">
              <a:spcBef>
                <a:spcPts val="1200"/>
              </a:spcBef>
              <a:buFont typeface="+mj-lt"/>
              <a:buAutoNum type="arabicPeriod"/>
            </a:pPr>
            <a:r>
              <a:rPr lang="en-GB" sz="2800" dirty="0"/>
              <a:t>Definition and Concept of Safety Culture</a:t>
            </a:r>
          </a:p>
          <a:p>
            <a:pPr marL="514350" indent="-514350">
              <a:spcBef>
                <a:spcPts val="1200"/>
              </a:spcBef>
              <a:buFont typeface="+mj-lt"/>
              <a:buAutoNum type="arabicPeriod"/>
            </a:pPr>
            <a:r>
              <a:rPr lang="en-US" sz="2800" dirty="0" smtClean="0"/>
              <a:t>IAEA </a:t>
            </a:r>
            <a:r>
              <a:rPr lang="en-US" sz="2800" dirty="0"/>
              <a:t>Approach- IAEA Safety Standards </a:t>
            </a:r>
            <a:endParaRPr lang="en-GB" sz="2800" dirty="0"/>
          </a:p>
          <a:p>
            <a:pPr marL="457200" indent="-457200">
              <a:spcBef>
                <a:spcPts val="1200"/>
              </a:spcBef>
              <a:buFont typeface="+mj-lt"/>
              <a:buAutoNum type="arabicPeriod"/>
            </a:pPr>
            <a:r>
              <a:rPr lang="en-GB" sz="2800" dirty="0" smtClean="0"/>
              <a:t>Basic </a:t>
            </a:r>
            <a:r>
              <a:rPr lang="en-GB" sz="2800" dirty="0"/>
              <a:t>Characteristics </a:t>
            </a:r>
            <a:r>
              <a:rPr lang="en-GB" sz="2800" dirty="0" smtClean="0"/>
              <a:t>of Safety Culture</a:t>
            </a:r>
          </a:p>
          <a:p>
            <a:pPr marL="457200" indent="-457200">
              <a:spcBef>
                <a:spcPts val="1200"/>
              </a:spcBef>
              <a:buFont typeface="+mj-lt"/>
              <a:buAutoNum type="arabicPeriod"/>
            </a:pPr>
            <a:r>
              <a:rPr lang="en-GB" sz="2800" dirty="0" smtClean="0"/>
              <a:t>Assessment of Safety Culture</a:t>
            </a:r>
            <a:endParaRPr lang="en-GB" sz="2800" dirty="0"/>
          </a:p>
        </p:txBody>
      </p:sp>
      <p:grpSp>
        <p:nvGrpSpPr>
          <p:cNvPr id="13" name="Group 12"/>
          <p:cNvGrpSpPr/>
          <p:nvPr/>
        </p:nvGrpSpPr>
        <p:grpSpPr>
          <a:xfrm>
            <a:off x="6812400" y="605600"/>
            <a:ext cx="3013880" cy="2483896"/>
            <a:chOff x="91990" y="1454355"/>
            <a:chExt cx="3816424" cy="4624862"/>
          </a:xfrm>
          <a:effectLst>
            <a:outerShdw blurRad="63500" sx="102000" sy="102000" algn="ctr" rotWithShape="0">
              <a:prstClr val="black">
                <a:alpha val="40000"/>
              </a:prstClr>
            </a:outerShdw>
          </a:effectLst>
        </p:grpSpPr>
        <p:sp>
          <p:nvSpPr>
            <p:cNvPr id="14" name="Isosceles Triangle 13"/>
            <p:cNvSpPr/>
            <p:nvPr/>
          </p:nvSpPr>
          <p:spPr>
            <a:xfrm>
              <a:off x="91990" y="1470705"/>
              <a:ext cx="3816424" cy="4608512"/>
            </a:xfrm>
            <a:prstGeom prst="triangle">
              <a:avLst/>
            </a:prstGeom>
            <a:solidFill>
              <a:srgbClr val="AEE4C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C00000"/>
                </a:solidFill>
              </a:endParaRPr>
            </a:p>
          </p:txBody>
        </p:sp>
        <p:sp>
          <p:nvSpPr>
            <p:cNvPr id="15" name="Isosceles Triangle 14"/>
            <p:cNvSpPr/>
            <p:nvPr/>
          </p:nvSpPr>
          <p:spPr>
            <a:xfrm>
              <a:off x="803038" y="1454355"/>
              <a:ext cx="2376264" cy="2919622"/>
            </a:xfrm>
            <a:prstGeom prst="triangle">
              <a:avLst/>
            </a:prstGeom>
            <a:solidFill>
              <a:srgbClr val="FFBDB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C00000"/>
                </a:solidFill>
              </a:endParaRPr>
            </a:p>
          </p:txBody>
        </p:sp>
        <p:cxnSp>
          <p:nvCxnSpPr>
            <p:cNvPr id="16" name="Straight Connector 15"/>
            <p:cNvCxnSpPr/>
            <p:nvPr/>
          </p:nvCxnSpPr>
          <p:spPr>
            <a:xfrm>
              <a:off x="458022" y="5215121"/>
              <a:ext cx="3091336"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16"/>
            <p:cNvCxnSpPr/>
            <p:nvPr/>
          </p:nvCxnSpPr>
          <p:spPr>
            <a:xfrm>
              <a:off x="1214106" y="3399423"/>
              <a:ext cx="1584176"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18" name="Isosceles Triangle 17"/>
            <p:cNvSpPr/>
            <p:nvPr/>
          </p:nvSpPr>
          <p:spPr>
            <a:xfrm>
              <a:off x="1538142" y="1470705"/>
              <a:ext cx="900100" cy="1088858"/>
            </a:xfrm>
            <a:prstGeom prst="triangle">
              <a:avLst/>
            </a:prstGeom>
            <a:solidFill>
              <a:schemeClr val="tx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C00000"/>
                </a:solidFill>
              </a:endParaRPr>
            </a:p>
          </p:txBody>
        </p:sp>
        <p:sp>
          <p:nvSpPr>
            <p:cNvPr id="19" name="TextBox 18"/>
            <p:cNvSpPr txBox="1"/>
            <p:nvPr/>
          </p:nvSpPr>
          <p:spPr>
            <a:xfrm>
              <a:off x="391567" y="1840566"/>
              <a:ext cx="3270052" cy="2556563"/>
            </a:xfrm>
            <a:prstGeom prst="rect">
              <a:avLst/>
            </a:prstGeom>
            <a:noFill/>
            <a:ln>
              <a:noFill/>
            </a:ln>
          </p:spPr>
          <p:txBody>
            <a:bodyPr wrap="square" rtlCol="0">
              <a:spAutoFit/>
            </a:bodyPr>
            <a:lstStyle/>
            <a:p>
              <a:pPr algn="ctr"/>
              <a:r>
                <a:rPr lang="en-GB" sz="1600" b="1" dirty="0" smtClean="0">
                  <a:solidFill>
                    <a:srgbClr val="0070C0"/>
                  </a:solidFill>
                </a:rPr>
                <a:t>SF</a:t>
              </a:r>
            </a:p>
            <a:p>
              <a:pPr algn="ctr"/>
              <a:endParaRPr lang="en-GB" sz="1600" b="1" dirty="0"/>
            </a:p>
            <a:p>
              <a:pPr algn="ctr"/>
              <a:r>
                <a:rPr lang="en-GB" sz="1600" b="1" dirty="0" smtClean="0">
                  <a:solidFill>
                    <a:srgbClr val="C00000"/>
                  </a:solidFill>
                </a:rPr>
                <a:t>GSGs</a:t>
              </a:r>
            </a:p>
            <a:p>
              <a:pPr algn="ctr"/>
              <a:endParaRPr lang="en-GB" sz="1600" b="1" dirty="0">
                <a:solidFill>
                  <a:srgbClr val="C00000"/>
                </a:solidFill>
              </a:endParaRPr>
            </a:p>
            <a:p>
              <a:pPr algn="ctr"/>
              <a:r>
                <a:rPr lang="en-GB" sz="1600" b="1" dirty="0" smtClean="0">
                  <a:solidFill>
                    <a:srgbClr val="C00000"/>
                  </a:solidFill>
                </a:rPr>
                <a:t>SSRs</a:t>
              </a:r>
            </a:p>
            <a:p>
              <a:pPr algn="ctr"/>
              <a:endParaRPr lang="en-GB" sz="1600" b="1" dirty="0" smtClean="0">
                <a:solidFill>
                  <a:schemeClr val="accent3">
                    <a:lumMod val="75000"/>
                  </a:schemeClr>
                </a:solidFill>
              </a:endParaRPr>
            </a:p>
            <a:p>
              <a:pPr algn="ctr"/>
              <a:r>
                <a:rPr lang="en-GB" sz="1600" b="1" dirty="0" smtClean="0">
                  <a:solidFill>
                    <a:srgbClr val="339966"/>
                  </a:solidFill>
                </a:rPr>
                <a:t>GSGs</a:t>
              </a:r>
            </a:p>
            <a:p>
              <a:pPr algn="ctr"/>
              <a:endParaRPr lang="en-GB" sz="1600" b="1" dirty="0">
                <a:solidFill>
                  <a:srgbClr val="339966"/>
                </a:solidFill>
              </a:endParaRPr>
            </a:p>
            <a:p>
              <a:pPr algn="ctr"/>
              <a:r>
                <a:rPr lang="en-GB" sz="1600" b="1" dirty="0" smtClean="0">
                  <a:solidFill>
                    <a:srgbClr val="339966"/>
                  </a:solidFill>
                </a:rPr>
                <a:t>SSG</a:t>
              </a:r>
              <a:endParaRPr lang="en-GB" sz="1600" b="1" dirty="0">
                <a:solidFill>
                  <a:srgbClr val="339966"/>
                </a:solidFill>
              </a:endParaRPr>
            </a:p>
          </p:txBody>
        </p:sp>
      </p:grpSp>
      <p:sp>
        <p:nvSpPr>
          <p:cNvPr id="20"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22"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3</a:t>
            </a:fld>
            <a:endParaRPr lang="en-US" dirty="0"/>
          </a:p>
        </p:txBody>
      </p:sp>
      <p:sp>
        <p:nvSpPr>
          <p:cNvPr id="23"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33957058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00000" cy="900000"/>
          </a:xfrm>
        </p:spPr>
        <p:txBody>
          <a:bodyPr/>
          <a:lstStyle/>
          <a:p>
            <a:r>
              <a:rPr lang="hu-HU" dirty="0" smtClean="0"/>
              <a:t>References</a:t>
            </a:r>
            <a:endParaRPr lang="en-GB" dirty="0"/>
          </a:p>
        </p:txBody>
      </p:sp>
      <p:sp>
        <p:nvSpPr>
          <p:cNvPr id="3" name="Content Placeholder 2"/>
          <p:cNvSpPr>
            <a:spLocks noGrp="1"/>
          </p:cNvSpPr>
          <p:nvPr>
            <p:ph idx="1"/>
          </p:nvPr>
        </p:nvSpPr>
        <p:spPr>
          <a:xfrm>
            <a:off x="191886" y="846096"/>
            <a:ext cx="9714113" cy="5220000"/>
          </a:xfrm>
        </p:spPr>
        <p:txBody>
          <a:bodyPr>
            <a:noAutofit/>
          </a:bodyPr>
          <a:lstStyle/>
          <a:p>
            <a:r>
              <a:rPr lang="hu-HU" sz="2400" dirty="0">
                <a:latin typeface="+mn-lt"/>
              </a:rPr>
              <a:t>INTERNATIONAL ATOMIC ENERGY AGENCY, Fundamental Safety Principles, Safety Standards Series No. SF-1, IAEA, Vienna (2006</a:t>
            </a:r>
            <a:r>
              <a:rPr lang="hu-HU" sz="2400" dirty="0" smtClean="0">
                <a:latin typeface="+mn-lt"/>
              </a:rPr>
              <a:t>).</a:t>
            </a:r>
            <a:endParaRPr lang="en-US" sz="2400" dirty="0" smtClean="0">
              <a:latin typeface="+mn-lt"/>
            </a:endParaRPr>
          </a:p>
          <a:p>
            <a:r>
              <a:rPr lang="en-US" sz="2400" dirty="0">
                <a:latin typeface="+mn-lt"/>
              </a:rPr>
              <a:t>INTERNATIONAL ATOMIC ENERGY AGENCY, Governmental, Legal </a:t>
            </a:r>
            <a:r>
              <a:rPr lang="en-US" sz="2400" dirty="0" smtClean="0">
                <a:latin typeface="+mn-lt"/>
              </a:rPr>
              <a:t>and Regulatory </a:t>
            </a:r>
            <a:r>
              <a:rPr lang="en-US" sz="2400" dirty="0">
                <a:latin typeface="+mn-lt"/>
              </a:rPr>
              <a:t>Framework for Safety, IAEA Safety Standards Series No. GSR Part </a:t>
            </a:r>
            <a:r>
              <a:rPr lang="en-US" sz="2400" dirty="0" smtClean="0">
                <a:latin typeface="+mn-lt"/>
              </a:rPr>
              <a:t>1 (Rev</a:t>
            </a:r>
            <a:r>
              <a:rPr lang="en-US" sz="2400" dirty="0">
                <a:latin typeface="+mn-lt"/>
              </a:rPr>
              <a:t>. 1), IAEA, Vienna (2016).</a:t>
            </a:r>
            <a:endParaRPr lang="hu-HU" sz="2400" dirty="0">
              <a:latin typeface="+mn-lt"/>
            </a:endParaRPr>
          </a:p>
          <a:p>
            <a:r>
              <a:rPr lang="hu-HU" sz="2400" dirty="0">
                <a:latin typeface="+mn-lt"/>
              </a:rPr>
              <a:t>INTERNATIONAL ATOMIC ENERGY AGENCY, Safety Requirements No. </a:t>
            </a:r>
            <a:r>
              <a:rPr lang="hu-HU" sz="2400" dirty="0" smtClean="0">
                <a:latin typeface="+mn-lt"/>
              </a:rPr>
              <a:t>GSR</a:t>
            </a:r>
            <a:r>
              <a:rPr lang="en-US" sz="2400" dirty="0" smtClean="0">
                <a:latin typeface="+mn-lt"/>
              </a:rPr>
              <a:t> Part 2</a:t>
            </a:r>
            <a:r>
              <a:rPr lang="hu-HU" sz="2400" dirty="0" smtClean="0">
                <a:latin typeface="+mn-lt"/>
              </a:rPr>
              <a:t>, </a:t>
            </a:r>
            <a:r>
              <a:rPr lang="en-US" sz="2400" dirty="0" smtClean="0">
                <a:latin typeface="+mn-lt"/>
              </a:rPr>
              <a:t>Leadership and Management for Safety </a:t>
            </a:r>
            <a:r>
              <a:rPr lang="hu-HU" sz="2400" dirty="0" smtClean="0">
                <a:latin typeface="+mn-lt"/>
              </a:rPr>
              <a:t>(20</a:t>
            </a:r>
            <a:r>
              <a:rPr lang="en-US" sz="2400" dirty="0" smtClean="0">
                <a:latin typeface="+mn-lt"/>
              </a:rPr>
              <a:t>1</a:t>
            </a:r>
            <a:r>
              <a:rPr lang="hu-HU" sz="2400" dirty="0" smtClean="0">
                <a:latin typeface="+mn-lt"/>
              </a:rPr>
              <a:t>6).</a:t>
            </a:r>
            <a:endParaRPr lang="en-US" sz="2400" dirty="0" smtClean="0">
              <a:latin typeface="+mn-lt"/>
            </a:endParaRPr>
          </a:p>
          <a:p>
            <a:r>
              <a:rPr lang="hu-HU" sz="2400" dirty="0" smtClean="0">
                <a:latin typeface="+mn-lt"/>
              </a:rPr>
              <a:t>INTERNATIONAL </a:t>
            </a:r>
            <a:r>
              <a:rPr lang="hu-HU" sz="2400" dirty="0">
                <a:latin typeface="+mn-lt"/>
              </a:rPr>
              <a:t>ATOMIC ENERGY AGENCY, Application of the Management System for Facilities and Activities, Safety Guide No. GS-G-3.1, IAEA, Vienna (2006).</a:t>
            </a:r>
          </a:p>
          <a:p>
            <a:r>
              <a:rPr lang="hu-HU" sz="2400" dirty="0" smtClean="0">
                <a:latin typeface="+mn-lt"/>
              </a:rPr>
              <a:t>INTERNATIONAL </a:t>
            </a:r>
            <a:r>
              <a:rPr lang="hu-HU" sz="2400" dirty="0">
                <a:latin typeface="+mn-lt"/>
              </a:rPr>
              <a:t>ATOMIC ENERGY AGENCY, The Management System for Nuclear Installations, Safety Guide No. GS-G-3.5, IAEA, Vienna (2009).</a:t>
            </a:r>
          </a:p>
          <a:p>
            <a:endParaRPr lang="hu-HU" sz="2400" dirty="0">
              <a:latin typeface="+mn-lt"/>
            </a:endParaRPr>
          </a:p>
        </p:txBody>
      </p:sp>
      <p:sp>
        <p:nvSpPr>
          <p:cNvPr id="9" name="Slide Number Placeholder 5"/>
          <p:cNvSpPr>
            <a:spLocks noGrp="1"/>
          </p:cNvSpPr>
          <p:nvPr>
            <p:ph type="sldNum" sz="quarter" idx="4"/>
          </p:nvPr>
        </p:nvSpPr>
        <p:spPr>
          <a:xfrm>
            <a:off x="9180000" y="6480000"/>
            <a:ext cx="540000" cy="252000"/>
          </a:xfrm>
        </p:spPr>
        <p:txBody>
          <a:bodyPr/>
          <a:lstStyle/>
          <a:p>
            <a:fld id="{23A0628E-C12F-4F8C-9895-BCD5E30100D3}" type="slidenum">
              <a:rPr lang="en-US" smtClean="0"/>
              <a:pPr/>
              <a:t>30</a:t>
            </a:fld>
            <a:endParaRPr lang="en-US" dirty="0"/>
          </a:p>
        </p:txBody>
      </p:sp>
      <p:sp>
        <p:nvSpPr>
          <p:cNvPr id="1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3"/>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0156115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50488" y="4365104"/>
            <a:ext cx="9283032" cy="1080120"/>
          </a:xfrm>
        </p:spPr>
        <p:txBody>
          <a:bodyPr>
            <a:normAutofit/>
          </a:bodyPr>
          <a:lstStyle/>
          <a:p>
            <a:r>
              <a:rPr lang="en-GB" sz="4400" b="0" i="1" dirty="0">
                <a:latin typeface="Times" panose="02020603050405020304" pitchFamily="18" charset="0"/>
              </a:rPr>
              <a:t>Thank you!</a:t>
            </a:r>
          </a:p>
        </p:txBody>
      </p:sp>
      <p:pic>
        <p:nvPicPr>
          <p:cNvPr id="8" name="Picture 2" descr="Related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9061" y="3714455"/>
            <a:ext cx="3380376" cy="23402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386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906000" cy="900000"/>
          </a:xfrm>
        </p:spPr>
        <p:txBody>
          <a:bodyPr/>
          <a:lstStyle/>
          <a:p>
            <a:pPr indent="341313"/>
            <a:r>
              <a:rPr lang="en-GB" kern="0" dirty="0">
                <a:latin typeface="Arial"/>
              </a:rPr>
              <a:t>Learning objectives</a:t>
            </a:r>
          </a:p>
        </p:txBody>
      </p:sp>
      <p:sp>
        <p:nvSpPr>
          <p:cNvPr id="3" name="Content Placeholder 2"/>
          <p:cNvSpPr>
            <a:spLocks noGrp="1"/>
          </p:cNvSpPr>
          <p:nvPr>
            <p:ph idx="1"/>
          </p:nvPr>
        </p:nvSpPr>
        <p:spPr>
          <a:xfrm>
            <a:off x="223418" y="1498659"/>
            <a:ext cx="9461938" cy="2945422"/>
          </a:xfrm>
          <a:solidFill>
            <a:srgbClr val="FFFFCC"/>
          </a:solidFill>
          <a:ln w="19050">
            <a:solidFill>
              <a:srgbClr val="FF9900"/>
            </a:solidFill>
          </a:ln>
        </p:spPr>
        <p:txBody>
          <a:bodyPr wrap="square" lIns="288000" tIns="0" rIns="288000" bIns="0">
            <a:spAutoFit/>
          </a:bodyPr>
          <a:lstStyle/>
          <a:p>
            <a:pPr marL="0" indent="0" fontAlgn="base">
              <a:buClr>
                <a:srgbClr val="317DBF"/>
              </a:buClr>
              <a:buNone/>
            </a:pPr>
            <a:r>
              <a:rPr lang="en-GB" sz="2800" b="1" i="1" dirty="0" smtClean="0"/>
              <a:t>Safety  Culture</a:t>
            </a:r>
          </a:p>
          <a:p>
            <a:pPr marL="0" indent="0" fontAlgn="base">
              <a:buClr>
                <a:srgbClr val="317DBF"/>
              </a:buClr>
              <a:buNone/>
            </a:pPr>
            <a:r>
              <a:rPr lang="en-GB" sz="2400" i="1" dirty="0" smtClean="0">
                <a:latin typeface="+mn-lt"/>
                <a:cs typeface="Calibri" pitchFamily="34" charset="0"/>
              </a:rPr>
              <a:t>After </a:t>
            </a:r>
            <a:r>
              <a:rPr lang="en-GB" sz="2400" i="1" dirty="0">
                <a:latin typeface="+mn-lt"/>
                <a:cs typeface="Calibri" pitchFamily="34" charset="0"/>
              </a:rPr>
              <a:t>completing this chapter from Module </a:t>
            </a:r>
            <a:r>
              <a:rPr lang="en-GB" sz="2400" i="1" dirty="0" smtClean="0">
                <a:latin typeface="+mn-lt"/>
                <a:cs typeface="Calibri" pitchFamily="34" charset="0"/>
              </a:rPr>
              <a:t>21, </a:t>
            </a:r>
            <a:r>
              <a:rPr lang="en-GB" sz="2400" i="1" dirty="0">
                <a:latin typeface="+mn-lt"/>
                <a:cs typeface="Calibri" pitchFamily="34" charset="0"/>
              </a:rPr>
              <a:t>the trainee will be able </a:t>
            </a:r>
            <a:r>
              <a:rPr lang="en-GB" sz="2400" i="1" dirty="0" smtClean="0">
                <a:latin typeface="+mn-lt"/>
                <a:cs typeface="Calibri" pitchFamily="34" charset="0"/>
              </a:rPr>
              <a:t>to understand:</a:t>
            </a:r>
            <a:endParaRPr lang="en-GB" sz="2400" i="1" dirty="0">
              <a:latin typeface="+mn-lt"/>
              <a:cs typeface="Calibri" pitchFamily="34" charset="0"/>
            </a:endParaRPr>
          </a:p>
          <a:p>
            <a:pPr marL="457200" lvl="0" indent="-457200" eaLnBrk="0" fontAlgn="base" hangingPunct="0">
              <a:spcBef>
                <a:spcPct val="20000"/>
              </a:spcBef>
              <a:spcAft>
                <a:spcPct val="0"/>
              </a:spcAft>
              <a:buClrTx/>
              <a:buSzTx/>
              <a:buFont typeface="+mj-lt"/>
              <a:buAutoNum type="arabicPeriod"/>
            </a:pPr>
            <a:r>
              <a:rPr lang="en-US" sz="2400" i="1" dirty="0">
                <a:latin typeface="+mn-lt"/>
              </a:rPr>
              <a:t>IAEA </a:t>
            </a:r>
            <a:r>
              <a:rPr lang="en-US" sz="2400" i="1" dirty="0" smtClean="0">
                <a:latin typeface="+mn-lt"/>
              </a:rPr>
              <a:t>safety standards relevant to Safety Culture requirements </a:t>
            </a:r>
            <a:endParaRPr lang="en-US" sz="2400" i="1" dirty="0">
              <a:latin typeface="+mn-lt"/>
            </a:endParaRPr>
          </a:p>
          <a:p>
            <a:pPr marL="457200" lvl="0" indent="-457200" eaLnBrk="0" fontAlgn="base" hangingPunct="0">
              <a:spcBef>
                <a:spcPct val="20000"/>
              </a:spcBef>
              <a:spcAft>
                <a:spcPct val="0"/>
              </a:spcAft>
              <a:buClrTx/>
              <a:buSzTx/>
              <a:buFont typeface="+mj-lt"/>
              <a:buAutoNum type="arabicPeriod"/>
            </a:pPr>
            <a:r>
              <a:rPr lang="en-US" sz="2400" i="1" dirty="0" smtClean="0">
                <a:latin typeface="+mn-lt"/>
              </a:rPr>
              <a:t>Basic </a:t>
            </a:r>
            <a:r>
              <a:rPr lang="en-US" sz="2400" i="1" dirty="0">
                <a:latin typeface="+mn-lt"/>
              </a:rPr>
              <a:t>understanding on the concept of Safety Culture and </a:t>
            </a:r>
            <a:r>
              <a:rPr lang="en-US" sz="2400" i="1" dirty="0" smtClean="0">
                <a:latin typeface="+mn-lt"/>
              </a:rPr>
              <a:t>assessment of safety </a:t>
            </a:r>
            <a:r>
              <a:rPr lang="en-US" sz="2400" i="1" dirty="0">
                <a:latin typeface="+mn-lt"/>
              </a:rPr>
              <a:t>culture </a:t>
            </a:r>
          </a:p>
          <a:p>
            <a:pPr marL="457200" lvl="0" indent="-457200" eaLnBrk="0" fontAlgn="base" hangingPunct="0">
              <a:spcBef>
                <a:spcPct val="20000"/>
              </a:spcBef>
              <a:spcAft>
                <a:spcPct val="0"/>
              </a:spcAft>
              <a:buClrTx/>
              <a:buSzTx/>
              <a:buFont typeface="+mj-lt"/>
              <a:buAutoNum type="arabicPeriod"/>
            </a:pPr>
            <a:endParaRPr lang="en-GB" sz="2400" dirty="0" smtClean="0">
              <a:latin typeface="+mn-lt"/>
            </a:endParaRPr>
          </a:p>
        </p:txBody>
      </p:sp>
      <p:sp>
        <p:nvSpPr>
          <p:cNvPr id="7"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8" name="Slide Number Placeholder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4</a:t>
            </a:fld>
            <a:endParaRPr lang="en-US" dirty="0"/>
          </a:p>
        </p:txBody>
      </p:sp>
      <p:sp>
        <p:nvSpPr>
          <p:cNvPr id="12"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29021922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6"/>
          <p:cNvSpPr>
            <a:spLocks noGrp="1"/>
          </p:cNvSpPr>
          <p:nvPr>
            <p:ph type="subTitle" idx="1"/>
          </p:nvPr>
        </p:nvSpPr>
        <p:spPr>
          <a:xfrm>
            <a:off x="286565" y="2961168"/>
            <a:ext cx="9283032" cy="648072"/>
          </a:xfrm>
        </p:spPr>
        <p:txBody>
          <a:bodyPr>
            <a:noAutofit/>
          </a:bodyPr>
          <a:lstStyle/>
          <a:p>
            <a:r>
              <a:rPr lang="en-GB" dirty="0">
                <a:solidFill>
                  <a:schemeClr val="tx1"/>
                </a:solidFill>
                <a:latin typeface="+mn-lt"/>
              </a:rPr>
              <a:t>Definition  and Concept of </a:t>
            </a:r>
            <a:r>
              <a:rPr lang="en-GB" dirty="0" smtClean="0">
                <a:solidFill>
                  <a:schemeClr val="tx1"/>
                </a:solidFill>
                <a:latin typeface="+mn-lt"/>
              </a:rPr>
              <a:t>Safety Culture</a:t>
            </a:r>
            <a:endParaRPr lang="en-GB" dirty="0">
              <a:solidFill>
                <a:schemeClr val="tx1"/>
              </a:solidFill>
              <a:latin typeface="+mn-lt"/>
            </a:endParaRPr>
          </a:p>
          <a:p>
            <a:r>
              <a:rPr lang="en-US" dirty="0" smtClean="0">
                <a:solidFill>
                  <a:schemeClr val="tx1"/>
                </a:solidFill>
                <a:latin typeface="+mn-lt"/>
              </a:rPr>
              <a:t> </a:t>
            </a:r>
            <a:endParaRPr lang="en-GB" dirty="0">
              <a:solidFill>
                <a:schemeClr val="tx1"/>
              </a:solidFill>
              <a:latin typeface="+mn-lt"/>
            </a:endParaRPr>
          </a:p>
        </p:txBody>
      </p:sp>
      <p:sp>
        <p:nvSpPr>
          <p:cNvPr id="4"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6"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5</a:t>
            </a:fld>
            <a:endParaRPr lang="en-US" dirty="0"/>
          </a:p>
        </p:txBody>
      </p:sp>
      <p:sp>
        <p:nvSpPr>
          <p:cNvPr id="7"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4131459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ubrik 1"/>
          <p:cNvSpPr>
            <a:spLocks noGrp="1"/>
          </p:cNvSpPr>
          <p:nvPr>
            <p:ph type="title"/>
          </p:nvPr>
        </p:nvSpPr>
        <p:spPr>
          <a:xfrm>
            <a:off x="0" y="0"/>
            <a:ext cx="9906000" cy="677917"/>
          </a:xfrm>
        </p:spPr>
        <p:txBody>
          <a:bodyPr>
            <a:normAutofit/>
          </a:bodyPr>
          <a:lstStyle/>
          <a:p>
            <a:pPr eaLnBrk="1" hangingPunct="1"/>
            <a:r>
              <a:rPr lang="sv-SE" sz="3200" dirty="0" smtClean="0">
                <a:latin typeface="+mn-lt"/>
              </a:rPr>
              <a:t> </a:t>
            </a:r>
            <a:r>
              <a:rPr lang="en-GB" sz="3200" dirty="0" smtClean="0">
                <a:latin typeface="+mn-lt"/>
              </a:rPr>
              <a:t>The IAEA Advisory Group INSAG</a:t>
            </a:r>
          </a:p>
        </p:txBody>
      </p:sp>
      <p:sp>
        <p:nvSpPr>
          <p:cNvPr id="44034" name="Platshållare för innehåll 2"/>
          <p:cNvSpPr>
            <a:spLocks noGrp="1"/>
          </p:cNvSpPr>
          <p:nvPr>
            <p:ph idx="1"/>
          </p:nvPr>
        </p:nvSpPr>
        <p:spPr>
          <a:xfrm>
            <a:off x="164234" y="788274"/>
            <a:ext cx="5542883" cy="5220000"/>
          </a:xfrm>
        </p:spPr>
        <p:txBody>
          <a:bodyPr>
            <a:noAutofit/>
          </a:bodyPr>
          <a:lstStyle/>
          <a:p>
            <a:pPr marL="0" indent="0" algn="just" eaLnBrk="1" hangingPunct="1">
              <a:buFontTx/>
              <a:buNone/>
            </a:pPr>
            <a:r>
              <a:rPr lang="en-GB" sz="2400" i="1" dirty="0" smtClean="0">
                <a:latin typeface="+mn-lt"/>
              </a:rPr>
              <a:t>“A vital conclusion drawn from this behaviour is the importance of placing complete </a:t>
            </a:r>
            <a:r>
              <a:rPr lang="en-GB" sz="2400" b="1" i="1" dirty="0" smtClean="0">
                <a:latin typeface="+mn-lt"/>
              </a:rPr>
              <a:t>authority and responsibility </a:t>
            </a:r>
            <a:r>
              <a:rPr lang="en-GB" sz="2400" i="1" dirty="0" smtClean="0">
                <a:latin typeface="+mn-lt"/>
              </a:rPr>
              <a:t>for the safety of the plant on a </a:t>
            </a:r>
            <a:r>
              <a:rPr lang="en-GB" sz="2400" b="1" i="1" dirty="0" smtClean="0">
                <a:latin typeface="+mn-lt"/>
              </a:rPr>
              <a:t>senior member </a:t>
            </a:r>
            <a:r>
              <a:rPr lang="en-GB" sz="2400" i="1" dirty="0" smtClean="0">
                <a:latin typeface="+mn-lt"/>
              </a:rPr>
              <a:t>of the operations staff of the plant. Of equal importance, formal procedures must be properly reviewed and approved and must be supplemented by the creation and maintenance of a ‘</a:t>
            </a:r>
            <a:r>
              <a:rPr lang="en-GB" sz="2400" b="1" i="1" dirty="0" smtClean="0">
                <a:latin typeface="+mn-lt"/>
              </a:rPr>
              <a:t>nuclear safety culture’</a:t>
            </a:r>
            <a:r>
              <a:rPr lang="en-GB" sz="2400" i="1" dirty="0" smtClean="0">
                <a:latin typeface="+mn-lt"/>
              </a:rPr>
              <a:t>”.</a:t>
            </a:r>
            <a:r>
              <a:rPr lang="en-GB" sz="2400" dirty="0" smtClean="0">
                <a:latin typeface="+mn-lt"/>
              </a:rPr>
              <a:t> </a:t>
            </a:r>
          </a:p>
          <a:p>
            <a:pPr marL="0" indent="0" algn="just" eaLnBrk="1" hangingPunct="1">
              <a:buFontTx/>
              <a:buNone/>
            </a:pPr>
            <a:endParaRPr lang="en-GB" sz="2400" b="1" dirty="0">
              <a:latin typeface="+mn-lt"/>
            </a:endParaRPr>
          </a:p>
          <a:p>
            <a:pPr marL="0" indent="0" algn="r" eaLnBrk="1" hangingPunct="1">
              <a:lnSpc>
                <a:spcPct val="150000"/>
              </a:lnSpc>
              <a:buFontTx/>
              <a:buNone/>
            </a:pPr>
            <a:r>
              <a:rPr lang="en-GB" sz="2400" b="1" dirty="0" smtClean="0">
                <a:latin typeface="+mn-lt"/>
              </a:rPr>
              <a:t>(INSAG-1, 1986)</a:t>
            </a:r>
          </a:p>
        </p:txBody>
      </p:sp>
      <p:sp>
        <p:nvSpPr>
          <p:cNvPr id="7"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8" name="Slide Number Placeholder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6</a:t>
            </a:fld>
            <a:endParaRPr lang="en-US" dirty="0"/>
          </a:p>
        </p:txBody>
      </p:sp>
      <p:sp>
        <p:nvSpPr>
          <p:cNvPr id="9"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pic>
        <p:nvPicPr>
          <p:cNvPr id="10" name="Bild 6" descr="File:Chernobyl Disaster.jpg"/>
          <p:cNvPicPr>
            <a:picLocks noChangeAspect="1" noChangeArrowheads="1"/>
          </p:cNvPicPr>
          <p:nvPr/>
        </p:nvPicPr>
        <p:blipFill>
          <a:blip r:embed="rId3"/>
          <a:srcRect/>
          <a:stretch>
            <a:fillRect/>
          </a:stretch>
        </p:blipFill>
        <p:spPr bwMode="auto">
          <a:xfrm>
            <a:off x="6022428" y="851338"/>
            <a:ext cx="3614245" cy="3615195"/>
          </a:xfrm>
          <a:prstGeom prst="rect">
            <a:avLst/>
          </a:prstGeom>
          <a:noFill/>
          <a:ln w="9525">
            <a:noFill/>
            <a:miter lim="800000"/>
            <a:headEnd/>
            <a:tailEnd/>
          </a:ln>
        </p:spPr>
      </p:pic>
      <p:sp>
        <p:nvSpPr>
          <p:cNvPr id="11" name="Rectangle 10"/>
          <p:cNvSpPr/>
          <p:nvPr/>
        </p:nvSpPr>
        <p:spPr>
          <a:xfrm>
            <a:off x="6022428" y="4502167"/>
            <a:ext cx="3614245" cy="307777"/>
          </a:xfrm>
          <a:prstGeom prst="rect">
            <a:avLst/>
          </a:prstGeom>
        </p:spPr>
        <p:txBody>
          <a:bodyPr wrap="square">
            <a:spAutoFit/>
          </a:bodyPr>
          <a:lstStyle/>
          <a:p>
            <a:pPr algn="ctr"/>
            <a:r>
              <a:rPr lang="en-GB" sz="1400" b="1" i="1" dirty="0" smtClean="0"/>
              <a:t>Chernobyl </a:t>
            </a:r>
            <a:r>
              <a:rPr lang="en-GB" sz="1400" b="1" i="1" dirty="0"/>
              <a:t>reactor 4 after the accident </a:t>
            </a:r>
            <a:endParaRPr lang="en-US" sz="1400" b="1" i="1" dirty="0"/>
          </a:p>
        </p:txBody>
      </p:sp>
      <p:sp>
        <p:nvSpPr>
          <p:cNvPr id="2" name="Rectangle 1"/>
          <p:cNvSpPr/>
          <p:nvPr/>
        </p:nvSpPr>
        <p:spPr>
          <a:xfrm>
            <a:off x="6022428" y="4809944"/>
            <a:ext cx="3767958" cy="1569660"/>
          </a:xfrm>
          <a:prstGeom prst="rect">
            <a:avLst/>
          </a:prstGeom>
        </p:spPr>
        <p:txBody>
          <a:bodyPr wrap="square">
            <a:spAutoFit/>
          </a:bodyPr>
          <a:lstStyle/>
          <a:p>
            <a:r>
              <a:rPr lang="en-GB" sz="2400" dirty="0"/>
              <a:t>The concept of the safety culture was now formally introduced in the area of nuclear safety. </a:t>
            </a:r>
          </a:p>
        </p:txBody>
      </p:sp>
    </p:spTree>
    <p:extLst>
      <p:ext uri="{BB962C8B-B14F-4D97-AF65-F5344CB8AC3E}">
        <p14:creationId xmlns:p14="http://schemas.microsoft.com/office/powerpoint/2010/main" val="2070109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Platshållare för innehåll 2"/>
          <p:cNvSpPr>
            <a:spLocks noGrp="1"/>
          </p:cNvSpPr>
          <p:nvPr>
            <p:ph idx="1"/>
          </p:nvPr>
        </p:nvSpPr>
        <p:spPr>
          <a:xfrm>
            <a:off x="195766" y="976220"/>
            <a:ext cx="9540000" cy="5220000"/>
          </a:xfrm>
        </p:spPr>
        <p:txBody>
          <a:bodyPr>
            <a:noAutofit/>
          </a:bodyPr>
          <a:lstStyle/>
          <a:p>
            <a:pPr marL="0" lvl="0" indent="0">
              <a:buNone/>
              <a:defRPr/>
            </a:pPr>
            <a:r>
              <a:rPr lang="en-GB" sz="2400" b="1" dirty="0" smtClean="0">
                <a:latin typeface="+mn-lt"/>
              </a:rPr>
              <a:t>Definition </a:t>
            </a:r>
            <a:r>
              <a:rPr lang="en-GB" sz="2400" b="1" dirty="0">
                <a:latin typeface="+mn-lt"/>
              </a:rPr>
              <a:t>of safety culture</a:t>
            </a:r>
          </a:p>
          <a:p>
            <a:pPr lvl="0">
              <a:buFontTx/>
              <a:buChar char="-"/>
              <a:defRPr/>
            </a:pPr>
            <a:r>
              <a:rPr lang="en-GB" sz="2400" i="1" dirty="0">
                <a:latin typeface="+mn-lt"/>
              </a:rPr>
              <a:t>“Safety Culture is that assembly of characteristics and attitudes in organizations and individuals which establishes that, as an overriding priority, </a:t>
            </a:r>
            <a:r>
              <a:rPr lang="en-GB" sz="2400" b="1" i="1" dirty="0">
                <a:solidFill>
                  <a:srgbClr val="660066"/>
                </a:solidFill>
                <a:latin typeface="+mn-lt"/>
              </a:rPr>
              <a:t>protection and </a:t>
            </a:r>
            <a:r>
              <a:rPr lang="en-GB" sz="2400" i="1" dirty="0">
                <a:latin typeface="+mn-lt"/>
              </a:rPr>
              <a:t>safety issues receive the attention warranted by their significance”.</a:t>
            </a:r>
            <a:r>
              <a:rPr lang="en-GB" sz="2400" dirty="0">
                <a:latin typeface="+mn-lt"/>
              </a:rPr>
              <a:t> </a:t>
            </a:r>
          </a:p>
          <a:p>
            <a:pPr marL="0" lvl="0" indent="0" algn="r">
              <a:buNone/>
              <a:defRPr/>
            </a:pPr>
            <a:r>
              <a:rPr lang="en-GB" sz="2400" dirty="0" smtClean="0">
                <a:latin typeface="+mn-lt"/>
              </a:rPr>
              <a:t>(2016 IAEA </a:t>
            </a:r>
            <a:r>
              <a:rPr lang="en-GB" sz="2400" dirty="0">
                <a:latin typeface="+mn-lt"/>
              </a:rPr>
              <a:t>glossary)</a:t>
            </a:r>
          </a:p>
          <a:p>
            <a:pPr marL="0" indent="0" eaLnBrk="1" hangingPunct="1">
              <a:buFontTx/>
              <a:buNone/>
            </a:pPr>
            <a:endParaRPr lang="en-GB" sz="2400" dirty="0" smtClean="0">
              <a:latin typeface="+mn-lt"/>
            </a:endParaRPr>
          </a:p>
          <a:p>
            <a:pPr eaLnBrk="1" hangingPunct="1">
              <a:buFontTx/>
              <a:buNone/>
            </a:pPr>
            <a:endParaRPr lang="en-GB" sz="2400" dirty="0" smtClean="0">
              <a:latin typeface="+mn-lt"/>
            </a:endParaRPr>
          </a:p>
        </p:txBody>
      </p:sp>
      <p:sp>
        <p:nvSpPr>
          <p:cNvPr id="7"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8" name="Slide Number Placeholder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7</a:t>
            </a:fld>
            <a:endParaRPr lang="en-US" dirty="0"/>
          </a:p>
        </p:txBody>
      </p:sp>
      <p:sp>
        <p:nvSpPr>
          <p:cNvPr id="9"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
        <p:nvSpPr>
          <p:cNvPr id="10" name="Rubrik 1"/>
          <p:cNvSpPr>
            <a:spLocks noGrp="1"/>
          </p:cNvSpPr>
          <p:nvPr>
            <p:ph type="title"/>
          </p:nvPr>
        </p:nvSpPr>
        <p:spPr>
          <a:xfrm>
            <a:off x="0" y="0"/>
            <a:ext cx="9906000" cy="677917"/>
          </a:xfrm>
        </p:spPr>
        <p:txBody>
          <a:bodyPr>
            <a:normAutofit/>
          </a:bodyPr>
          <a:lstStyle/>
          <a:p>
            <a:pPr eaLnBrk="1" hangingPunct="1"/>
            <a:r>
              <a:rPr lang="sv-SE" sz="3200" dirty="0" smtClean="0">
                <a:latin typeface="+mn-lt"/>
              </a:rPr>
              <a:t> </a:t>
            </a:r>
            <a:r>
              <a:rPr lang="en-GB" sz="3200" dirty="0" smtClean="0">
                <a:latin typeface="+mn-lt"/>
              </a:rPr>
              <a:t>The IAEA Advisory Group INSAG</a:t>
            </a:r>
          </a:p>
        </p:txBody>
      </p:sp>
    </p:spTree>
    <p:extLst>
      <p:ext uri="{BB962C8B-B14F-4D97-AF65-F5344CB8AC3E}">
        <p14:creationId xmlns:p14="http://schemas.microsoft.com/office/powerpoint/2010/main" val="1080448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6"/>
          <p:cNvSpPr>
            <a:spLocks noGrp="1"/>
          </p:cNvSpPr>
          <p:nvPr>
            <p:ph type="subTitle" idx="1"/>
          </p:nvPr>
        </p:nvSpPr>
        <p:spPr>
          <a:xfrm>
            <a:off x="286565" y="2961168"/>
            <a:ext cx="9283032" cy="648072"/>
          </a:xfrm>
        </p:spPr>
        <p:txBody>
          <a:bodyPr>
            <a:noAutofit/>
          </a:bodyPr>
          <a:lstStyle/>
          <a:p>
            <a:r>
              <a:rPr lang="en-US" dirty="0">
                <a:solidFill>
                  <a:schemeClr val="tx1"/>
                </a:solidFill>
                <a:latin typeface="+mn-lt"/>
              </a:rPr>
              <a:t>IAEA Approach- IAEA Safety Standards </a:t>
            </a:r>
          </a:p>
          <a:p>
            <a:r>
              <a:rPr lang="en-US" dirty="0" smtClean="0">
                <a:solidFill>
                  <a:schemeClr val="tx1"/>
                </a:solidFill>
                <a:latin typeface="+mn-lt"/>
              </a:rPr>
              <a:t> </a:t>
            </a:r>
            <a:endParaRPr lang="en-GB" dirty="0">
              <a:solidFill>
                <a:schemeClr val="tx1"/>
              </a:solidFill>
              <a:latin typeface="+mn-lt"/>
            </a:endParaRPr>
          </a:p>
        </p:txBody>
      </p:sp>
      <p:sp>
        <p:nvSpPr>
          <p:cNvPr id="4"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6"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8</a:t>
            </a:fld>
            <a:endParaRPr lang="en-US" dirty="0"/>
          </a:p>
        </p:txBody>
      </p:sp>
      <p:sp>
        <p:nvSpPr>
          <p:cNvPr id="7"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2765835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a:xfrm>
            <a:off x="0" y="0"/>
            <a:ext cx="9906000" cy="900000"/>
          </a:xfrm>
        </p:spPr>
        <p:txBody>
          <a:bodyPr/>
          <a:lstStyle/>
          <a:p>
            <a:pPr eaLnBrk="1" hangingPunct="1"/>
            <a:r>
              <a:rPr lang="en-GB" sz="3200" dirty="0" smtClean="0">
                <a:latin typeface="+mn-lt"/>
              </a:rPr>
              <a:t>Relevant IAEA Safety Standards</a:t>
            </a:r>
          </a:p>
        </p:txBody>
      </p:sp>
      <p:graphicFrame>
        <p:nvGraphicFramePr>
          <p:cNvPr id="1026" name="Object 32"/>
          <p:cNvGraphicFramePr>
            <a:graphicFrameLocks noChangeAspect="1"/>
          </p:cNvGraphicFramePr>
          <p:nvPr/>
        </p:nvGraphicFramePr>
        <p:xfrm>
          <a:off x="386921" y="1285860"/>
          <a:ext cx="9247320" cy="4343400"/>
        </p:xfrm>
        <a:graphic>
          <a:graphicData uri="http://schemas.openxmlformats.org/presentationml/2006/ole">
            <mc:AlternateContent xmlns:mc="http://schemas.openxmlformats.org/markup-compatibility/2006">
              <mc:Choice xmlns:v="urn:schemas-microsoft-com:vml" Requires="v">
                <p:oleObj spid="_x0000_s1054" r:id="rId4" imgW="66395160" imgH="35560080" progId="">
                  <p:embed/>
                </p:oleObj>
              </mc:Choice>
              <mc:Fallback>
                <p:oleObj r:id="rId4" imgW="66395160" imgH="355600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921" y="1285860"/>
                        <a:ext cx="9247320" cy="43434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pic>
        <p:nvPicPr>
          <p:cNvPr id="12" name="Picture 6" descr="GS_G_3_1_Cover"/>
          <p:cNvPicPr>
            <a:picLocks noChangeAspect="1" noChangeArrowheads="1"/>
          </p:cNvPicPr>
          <p:nvPr/>
        </p:nvPicPr>
        <p:blipFill>
          <a:blip r:embed="rId6" cstate="print"/>
          <a:srcRect/>
          <a:stretch>
            <a:fillRect/>
          </a:stretch>
        </p:blipFill>
        <p:spPr bwMode="auto">
          <a:xfrm>
            <a:off x="6128780" y="2153816"/>
            <a:ext cx="1710541" cy="2446834"/>
          </a:xfrm>
          <a:prstGeom prst="rect">
            <a:avLst/>
          </a:prstGeom>
          <a:ln>
            <a:noFill/>
          </a:ln>
          <a:effectLst>
            <a:outerShdw blurRad="292100" dist="139700" dir="2700000" algn="tl" rotWithShape="0">
              <a:srgbClr val="333333">
                <a:alpha val="65000"/>
              </a:srgbClr>
            </a:outerShdw>
          </a:effec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2697" y="2132856"/>
            <a:ext cx="1773775" cy="24677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40844" y="2159159"/>
            <a:ext cx="1748694" cy="2441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53" name="Picture 2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7329" y="2113460"/>
            <a:ext cx="1791342" cy="2487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56" name="Picture 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76000" y="2159160"/>
            <a:ext cx="1764929" cy="2441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4"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9</a:t>
            </a:fld>
            <a:endParaRPr lang="en-US" dirty="0"/>
          </a:p>
        </p:txBody>
      </p:sp>
      <p:sp>
        <p:nvSpPr>
          <p:cNvPr id="15"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dirty="0" smtClean="0">
                <a:latin typeface="Arial"/>
              </a:rPr>
              <a:t>Safety Culture</a:t>
            </a:r>
            <a:endParaRPr lang="en-US" dirty="0"/>
          </a:p>
        </p:txBody>
      </p:sp>
    </p:spTree>
    <p:extLst>
      <p:ext uri="{BB962C8B-B14F-4D97-AF65-F5344CB8AC3E}">
        <p14:creationId xmlns:p14="http://schemas.microsoft.com/office/powerpoint/2010/main" val="122018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D35C87-6DBC-42A9-9386-9D41D210A412}"/>
</file>

<file path=customXml/itemProps2.xml><?xml version="1.0" encoding="utf-8"?>
<ds:datastoreItem xmlns:ds="http://schemas.openxmlformats.org/officeDocument/2006/customXml" ds:itemID="{A20DFE74-48DD-4DF1-86CD-E986D9CF674B}"/>
</file>

<file path=customXml/itemProps3.xml><?xml version="1.0" encoding="utf-8"?>
<ds:datastoreItem xmlns:ds="http://schemas.openxmlformats.org/officeDocument/2006/customXml" ds:itemID="{E08C787F-D8AB-473B-A043-9984C73FFC02}"/>
</file>

<file path=docProps/app.xml><?xml version="1.0" encoding="utf-8"?>
<Properties xmlns="http://schemas.openxmlformats.org/officeDocument/2006/extended-properties" xmlns:vt="http://schemas.openxmlformats.org/officeDocument/2006/docPropsVTypes">
  <Template/>
  <TotalTime>8609</TotalTime>
  <Words>4460</Words>
  <Application>Microsoft Office PowerPoint</Application>
  <PresentationFormat>A4 Paper (210x297 mm)</PresentationFormat>
  <Paragraphs>492</Paragraphs>
  <Slides>31</Slides>
  <Notes>22</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31</vt:i4>
      </vt:variant>
    </vt:vector>
  </HeadingPairs>
  <TitlesOfParts>
    <vt:vector size="32" baseType="lpstr">
      <vt:lpstr>Office Theme</vt:lpstr>
      <vt:lpstr>PowerPoint Presentation</vt:lpstr>
      <vt:lpstr> BASIC PROFESSIONAL TRAINING COURSE    Leadership, Management for Safety and Safety Culture Safety  Culture</vt:lpstr>
      <vt:lpstr>Contents</vt:lpstr>
      <vt:lpstr>Learning objectives</vt:lpstr>
      <vt:lpstr>PowerPoint Presentation</vt:lpstr>
      <vt:lpstr> The IAEA Advisory Group INSAG</vt:lpstr>
      <vt:lpstr> The IAEA Advisory Group INSAG</vt:lpstr>
      <vt:lpstr>PowerPoint Presentation</vt:lpstr>
      <vt:lpstr>Relevant IAEA Safety Standards</vt:lpstr>
      <vt:lpstr>Fundamental Safety Principles SF-1 </vt:lpstr>
      <vt:lpstr>GSR Part 1: National Policy and Strategy</vt:lpstr>
      <vt:lpstr>PowerPoint Presentation</vt:lpstr>
      <vt:lpstr>GSR Part 2: Requirements on Safety Culture</vt:lpstr>
      <vt:lpstr>GSR Part 2: Requirements on Safety Culture</vt:lpstr>
      <vt:lpstr>SSG 16 Recommendations</vt:lpstr>
      <vt:lpstr>PowerPoint Presentation</vt:lpstr>
      <vt:lpstr>PowerPoint Presentation</vt:lpstr>
      <vt:lpstr>GSR Part 2: Safety Culture</vt:lpstr>
      <vt:lpstr>PowerPoint Presentation</vt:lpstr>
      <vt:lpstr>Characteristics and Attributes for Strong Safety Culture</vt:lpstr>
      <vt:lpstr>Characteristics and Attributes for Strong Safety Culture </vt:lpstr>
      <vt:lpstr>PowerPoint Presentation</vt:lpstr>
      <vt:lpstr>Assessment of Safety Culture</vt:lpstr>
      <vt:lpstr>IAEA Assessment Methodology</vt:lpstr>
      <vt:lpstr>Core of IAEA Safety Culture Analysis Process e. g. Self-assessment or independent assessment </vt:lpstr>
      <vt:lpstr>Summary</vt:lpstr>
      <vt:lpstr>Key Points</vt:lpstr>
      <vt:lpstr>PowerPoint Presentation</vt:lpstr>
      <vt:lpstr>List of abbreviations</vt:lpstr>
      <vt:lpstr>References</vt:lpstr>
      <vt:lpstr>Thank you!</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abida2</cp:lastModifiedBy>
  <cp:revision>526</cp:revision>
  <cp:lastPrinted>2015-12-18T15:27:41Z</cp:lastPrinted>
  <dcterms:created xsi:type="dcterms:W3CDTF">2014-07-03T09:13:58Z</dcterms:created>
  <dcterms:modified xsi:type="dcterms:W3CDTF">2018-03-27T11:44:24Z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